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Lst>
  <p:notesMasterIdLst>
    <p:notesMasterId r:id="rId37"/>
  </p:notesMasterIdLst>
  <p:sldIdLst>
    <p:sldId id="256" r:id="rId2"/>
    <p:sldId id="260" r:id="rId3"/>
    <p:sldId id="288" r:id="rId4"/>
    <p:sldId id="289" r:id="rId5"/>
    <p:sldId id="290" r:id="rId6"/>
    <p:sldId id="291" r:id="rId7"/>
    <p:sldId id="292" r:id="rId8"/>
    <p:sldId id="293" r:id="rId9"/>
    <p:sldId id="294" r:id="rId10"/>
    <p:sldId id="295" r:id="rId11"/>
    <p:sldId id="264" r:id="rId12"/>
    <p:sldId id="265" r:id="rId13"/>
    <p:sldId id="266" r:id="rId14"/>
    <p:sldId id="267" r:id="rId15"/>
    <p:sldId id="268" r:id="rId16"/>
    <p:sldId id="269" r:id="rId17"/>
    <p:sldId id="270" r:id="rId18"/>
    <p:sldId id="271" r:id="rId19"/>
    <p:sldId id="261" r:id="rId20"/>
    <p:sldId id="257" r:id="rId21"/>
    <p:sldId id="272" r:id="rId22"/>
    <p:sldId id="273" r:id="rId23"/>
    <p:sldId id="278" r:id="rId24"/>
    <p:sldId id="274" r:id="rId25"/>
    <p:sldId id="275" r:id="rId26"/>
    <p:sldId id="276" r:id="rId27"/>
    <p:sldId id="277" r:id="rId28"/>
    <p:sldId id="279" r:id="rId29"/>
    <p:sldId id="280" r:id="rId30"/>
    <p:sldId id="281" r:id="rId31"/>
    <p:sldId id="283" r:id="rId32"/>
    <p:sldId id="284" r:id="rId33"/>
    <p:sldId id="285" r:id="rId34"/>
    <p:sldId id="286" r:id="rId35"/>
    <p:sldId id="287" r:id="rId3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DF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60"/>
  </p:normalViewPr>
  <p:slideViewPr>
    <p:cSldViewPr>
      <p:cViewPr varScale="1">
        <p:scale>
          <a:sx n="106" d="100"/>
          <a:sy n="106" d="100"/>
        </p:scale>
        <p:origin x="894"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latin typeface="Arial" charset="0"/>
                <a:ea typeface="+mn-ea"/>
                <a:cs typeface="Arial" charset="0"/>
              </a:defRPr>
            </a:lvl1pPr>
          </a:lstStyle>
          <a:p>
            <a:pPr>
              <a:defRPr/>
            </a:pPr>
            <a:endParaRPr lang="en-US" altLang="en-US"/>
          </a:p>
        </p:txBody>
      </p:sp>
      <p:sp>
        <p:nvSpPr>
          <p:cNvPr id="9219" name="Rectangle 3"/>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Arial" charset="0"/>
              </a:defRPr>
            </a:lvl1pPr>
          </a:lstStyle>
          <a:p>
            <a:pPr>
              <a:defRPr/>
            </a:pPr>
            <a:endParaRPr lang="en-US" alt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1"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9222" name="Rectangle 6"/>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latin typeface="Arial" charset="0"/>
                <a:ea typeface="+mn-ea"/>
                <a:cs typeface="Arial" charset="0"/>
              </a:defRPr>
            </a:lvl1pPr>
          </a:lstStyle>
          <a:p>
            <a:pPr>
              <a:defRPr/>
            </a:pPr>
            <a:endParaRPr lang="en-US" altLang="en-US"/>
          </a:p>
        </p:txBody>
      </p:sp>
      <p:sp>
        <p:nvSpPr>
          <p:cNvPr id="9223" name="Rectangle 7"/>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lvl1pPr>
          </a:lstStyle>
          <a:p>
            <a:fld id="{67A178B5-6BA1-4CDB-AA1C-06492F21E36D}" type="slidenum">
              <a:rPr lang="en-US" altLang="en-US"/>
              <a:pPr/>
              <a:t>‹#›</a:t>
            </a:fld>
            <a:endParaRPr lang="en-US" altLang="en-US"/>
          </a:p>
        </p:txBody>
      </p:sp>
    </p:spTree>
    <p:extLst>
      <p:ext uri="{BB962C8B-B14F-4D97-AF65-F5344CB8AC3E}">
        <p14:creationId xmlns:p14="http://schemas.microsoft.com/office/powerpoint/2010/main" val="28971047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Arial" pitchFamily="-103"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pitchFamily="-103"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pitchFamily="-103"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pitchFamily="-103"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pitchFamily="-103"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37931725" indent="-37474525"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57200" eaLnBrk="0" fontAlgn="base" hangingPunct="0">
              <a:spcBef>
                <a:spcPct val="0"/>
              </a:spcBef>
              <a:spcAft>
                <a:spcPct val="0"/>
              </a:spcAft>
              <a:defRPr sz="2400">
                <a:solidFill>
                  <a:schemeClr val="tx1"/>
                </a:solidFill>
                <a:latin typeface="Arial" pitchFamily="34" charset="0"/>
                <a:cs typeface="Arial" pitchFamily="34" charset="0"/>
              </a:defRPr>
            </a:lvl6pPr>
            <a:lvl7pPr marL="914400" eaLnBrk="0" fontAlgn="base" hangingPunct="0">
              <a:spcBef>
                <a:spcPct val="0"/>
              </a:spcBef>
              <a:spcAft>
                <a:spcPct val="0"/>
              </a:spcAft>
              <a:defRPr sz="2400">
                <a:solidFill>
                  <a:schemeClr val="tx1"/>
                </a:solidFill>
                <a:latin typeface="Arial" pitchFamily="34" charset="0"/>
                <a:cs typeface="Arial" pitchFamily="34" charset="0"/>
              </a:defRPr>
            </a:lvl7pPr>
            <a:lvl8pPr marL="1371600" eaLnBrk="0" fontAlgn="base" hangingPunct="0">
              <a:spcBef>
                <a:spcPct val="0"/>
              </a:spcBef>
              <a:spcAft>
                <a:spcPct val="0"/>
              </a:spcAft>
              <a:defRPr sz="2400">
                <a:solidFill>
                  <a:schemeClr val="tx1"/>
                </a:solidFill>
                <a:latin typeface="Arial" pitchFamily="34" charset="0"/>
                <a:cs typeface="Arial" pitchFamily="34" charset="0"/>
              </a:defRPr>
            </a:lvl8pPr>
            <a:lvl9pPr marL="18288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fld id="{4A7D6DB9-4292-425F-9ADA-66BC40826ABE}" type="slidenum">
              <a:rPr lang="en-US" altLang="en-US" sz="1200"/>
              <a:pPr eaLnBrk="1" hangingPunct="1"/>
              <a:t>2</a:t>
            </a:fld>
            <a:endParaRPr lang="en-US" altLang="en-US" sz="120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3723476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A178B5-6BA1-4CDB-AA1C-06492F21E36D}" type="slidenum">
              <a:rPr lang="en-US" altLang="en-US" smtClean="0"/>
              <a:pPr/>
              <a:t>18</a:t>
            </a:fld>
            <a:endParaRPr lang="en-US" altLang="en-US"/>
          </a:p>
        </p:txBody>
      </p:sp>
    </p:spTree>
    <p:extLst>
      <p:ext uri="{BB962C8B-B14F-4D97-AF65-F5344CB8AC3E}">
        <p14:creationId xmlns:p14="http://schemas.microsoft.com/office/powerpoint/2010/main" val="2864371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37931725" indent="-37474525"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57200" eaLnBrk="0" fontAlgn="base" hangingPunct="0">
              <a:spcBef>
                <a:spcPct val="0"/>
              </a:spcBef>
              <a:spcAft>
                <a:spcPct val="0"/>
              </a:spcAft>
              <a:defRPr sz="2400">
                <a:solidFill>
                  <a:schemeClr val="tx1"/>
                </a:solidFill>
                <a:latin typeface="Arial" pitchFamily="34" charset="0"/>
                <a:cs typeface="Arial" pitchFamily="34" charset="0"/>
              </a:defRPr>
            </a:lvl6pPr>
            <a:lvl7pPr marL="914400" eaLnBrk="0" fontAlgn="base" hangingPunct="0">
              <a:spcBef>
                <a:spcPct val="0"/>
              </a:spcBef>
              <a:spcAft>
                <a:spcPct val="0"/>
              </a:spcAft>
              <a:defRPr sz="2400">
                <a:solidFill>
                  <a:schemeClr val="tx1"/>
                </a:solidFill>
                <a:latin typeface="Arial" pitchFamily="34" charset="0"/>
                <a:cs typeface="Arial" pitchFamily="34" charset="0"/>
              </a:defRPr>
            </a:lvl7pPr>
            <a:lvl8pPr marL="1371600" eaLnBrk="0" fontAlgn="base" hangingPunct="0">
              <a:spcBef>
                <a:spcPct val="0"/>
              </a:spcBef>
              <a:spcAft>
                <a:spcPct val="0"/>
              </a:spcAft>
              <a:defRPr sz="2400">
                <a:solidFill>
                  <a:schemeClr val="tx1"/>
                </a:solidFill>
                <a:latin typeface="Arial" pitchFamily="34" charset="0"/>
                <a:cs typeface="Arial" pitchFamily="34" charset="0"/>
              </a:defRPr>
            </a:lvl8pPr>
            <a:lvl9pPr marL="18288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fld id="{083714BE-E82F-46BD-84FA-66531B356C09}" type="slidenum">
              <a:rPr lang="en-US" altLang="en-US" sz="1200"/>
              <a:pPr eaLnBrk="1" hangingPunct="1"/>
              <a:t>19</a:t>
            </a:fld>
            <a:endParaRPr lang="en-US" altLang="en-US" sz="120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000" smtClean="0">
                <a:latin typeface="Arial" pitchFamily="34" charset="0"/>
                <a:cs typeface="Arial" pitchFamily="34" charset="0"/>
              </a:rPr>
              <a:t>During a discussion, have students make predictions to fill in traits of a successful entrepreneur.</a:t>
            </a:r>
          </a:p>
          <a:p>
            <a:pPr eaLnBrk="1" hangingPunct="1"/>
            <a:r>
              <a:rPr lang="en-US" altLang="en-US" sz="1000" smtClean="0">
                <a:latin typeface="Arial" pitchFamily="34" charset="0"/>
                <a:cs typeface="Arial" pitchFamily="34" charset="0"/>
              </a:rPr>
              <a:t>Suggestions:</a:t>
            </a:r>
          </a:p>
          <a:p>
            <a:pPr eaLnBrk="1" hangingPunct="1"/>
            <a:r>
              <a:rPr lang="en-US" altLang="en-US" sz="1000" smtClean="0">
                <a:latin typeface="Arial" pitchFamily="34" charset="0"/>
                <a:cs typeface="Arial" pitchFamily="34" charset="0"/>
              </a:rPr>
              <a:t>The ability to spot patterns and make a distinction between relevant and irrelevant data</a:t>
            </a:r>
          </a:p>
          <a:p>
            <a:pPr eaLnBrk="1" hangingPunct="1"/>
            <a:r>
              <a:rPr lang="en-US" altLang="en-US" sz="1000" smtClean="0">
                <a:latin typeface="Arial" pitchFamily="34" charset="0"/>
                <a:cs typeface="Arial" pitchFamily="34" charset="0"/>
              </a:rPr>
              <a:t>The ability to make well-informed decisions based on limited information</a:t>
            </a:r>
          </a:p>
          <a:p>
            <a:pPr eaLnBrk="1" hangingPunct="1"/>
            <a:r>
              <a:rPr lang="en-US" altLang="en-US" sz="1000" smtClean="0">
                <a:latin typeface="Arial" pitchFamily="34" charset="0"/>
                <a:cs typeface="Arial" pitchFamily="34" charset="0"/>
              </a:rPr>
              <a:t>Knowledge of your faults</a:t>
            </a:r>
          </a:p>
          <a:p>
            <a:pPr eaLnBrk="1" hangingPunct="1"/>
            <a:r>
              <a:rPr lang="en-US" altLang="en-US" sz="1000" smtClean="0">
                <a:latin typeface="Arial" pitchFamily="34" charset="0"/>
                <a:cs typeface="Arial" pitchFamily="34" charset="0"/>
              </a:rPr>
              <a:t>Successful partnerships with people who complement your expertise</a:t>
            </a:r>
          </a:p>
          <a:p>
            <a:pPr eaLnBrk="1" hangingPunct="1"/>
            <a:r>
              <a:rPr lang="en-US" altLang="en-US" sz="1000" smtClean="0">
                <a:latin typeface="Arial" pitchFamily="34" charset="0"/>
                <a:cs typeface="Arial" pitchFamily="34" charset="0"/>
              </a:rPr>
              <a:t>The humility to learn from mistakes</a:t>
            </a:r>
          </a:p>
          <a:p>
            <a:pPr eaLnBrk="1" hangingPunct="1"/>
            <a:r>
              <a:rPr lang="en-US" altLang="en-US" sz="1000" smtClean="0">
                <a:latin typeface="Arial" pitchFamily="34" charset="0"/>
                <a:cs typeface="Arial" pitchFamily="34" charset="0"/>
              </a:rPr>
              <a:t>Survival skills</a:t>
            </a:r>
          </a:p>
          <a:p>
            <a:pPr eaLnBrk="1" hangingPunct="1"/>
            <a:endParaRPr lang="en-US" altLang="en-US" sz="1000" smtClean="0">
              <a:latin typeface="Arial" pitchFamily="34" charset="0"/>
              <a:cs typeface="Arial" pitchFamily="34" charset="0"/>
            </a:endParaRPr>
          </a:p>
          <a:p>
            <a:pPr eaLnBrk="1" hangingPunct="1"/>
            <a:endParaRPr lang="en-US" altLang="en-US" sz="1000" smtClean="0">
              <a:latin typeface="Arial" pitchFamily="34" charset="0"/>
              <a:cs typeface="Arial" pitchFamily="34" charset="0"/>
            </a:endParaRPr>
          </a:p>
          <a:p>
            <a:pPr eaLnBrk="1" hangingPunct="1"/>
            <a:r>
              <a:rPr lang="en-US" altLang="en-US" sz="1000" smtClean="0">
                <a:latin typeface="Arial" pitchFamily="34" charset="0"/>
                <a:cs typeface="Arial" pitchFamily="34" charset="0"/>
              </a:rPr>
              <a:t>While distinctly different in nature, entrepreneurs and inventors are invariably dependent upon one other. There cannot be one without the other. Entrepreneurs are commonly recognized as the business minded individuals that improve upon an existing idea, innovating and adapting a product to a chosen market, while inventors, on the other hand, are credited for being the creators of an entirely new product or service. It is necessary for both to collaborate in order to obtain the success and financial rewards they both desire. http://blog.collegepro.com/small_business_advice/entrepreneurs-versus-inventors-minnesota/ </a:t>
            </a:r>
          </a:p>
          <a:p>
            <a:pPr eaLnBrk="1" hangingPunct="1"/>
            <a:endParaRPr lang="en-US" altLang="en-US" sz="1000" smtClean="0">
              <a:latin typeface="Arial" pitchFamily="34" charset="0"/>
              <a:cs typeface="Arial" pitchFamily="34" charset="0"/>
            </a:endParaRPr>
          </a:p>
          <a:p>
            <a:pPr eaLnBrk="1" hangingPunct="1"/>
            <a:r>
              <a:rPr lang="en-US" altLang="en-US" sz="1000" smtClean="0">
                <a:latin typeface="Arial" pitchFamily="34" charset="0"/>
                <a:cs typeface="Arial" pitchFamily="34" charset="0"/>
              </a:rPr>
              <a:t>Article called are you an inventor or an entrepreneur? http://blogs.hbr.org/cs/2009/06/are_you_an_inventor_or_an_entrepreneur.html </a:t>
            </a:r>
          </a:p>
          <a:p>
            <a:pPr eaLnBrk="1" hangingPunct="1"/>
            <a:endParaRPr lang="en-US" altLang="en-US" sz="1000" smtClean="0">
              <a:latin typeface="Arial" pitchFamily="34" charset="0"/>
              <a:cs typeface="Arial" pitchFamily="34" charset="0"/>
            </a:endParaRPr>
          </a:p>
          <a:p>
            <a:pPr eaLnBrk="1" hangingPunct="1"/>
            <a:endParaRPr lang="en-US" altLang="en-US" sz="1000" smtClean="0">
              <a:latin typeface="Arial" pitchFamily="34" charset="0"/>
              <a:cs typeface="Arial" pitchFamily="34" charset="0"/>
            </a:endParaRPr>
          </a:p>
        </p:txBody>
      </p:sp>
    </p:spTree>
    <p:extLst>
      <p:ext uri="{BB962C8B-B14F-4D97-AF65-F5344CB8AC3E}">
        <p14:creationId xmlns:p14="http://schemas.microsoft.com/office/powerpoint/2010/main" val="2921978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37931725" indent="-37474525"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57200" eaLnBrk="0" fontAlgn="base" hangingPunct="0">
              <a:spcBef>
                <a:spcPct val="0"/>
              </a:spcBef>
              <a:spcAft>
                <a:spcPct val="0"/>
              </a:spcAft>
              <a:defRPr sz="2400">
                <a:solidFill>
                  <a:schemeClr val="tx1"/>
                </a:solidFill>
                <a:latin typeface="Arial" pitchFamily="34" charset="0"/>
                <a:cs typeface="Arial" pitchFamily="34" charset="0"/>
              </a:defRPr>
            </a:lvl6pPr>
            <a:lvl7pPr marL="914400" eaLnBrk="0" fontAlgn="base" hangingPunct="0">
              <a:spcBef>
                <a:spcPct val="0"/>
              </a:spcBef>
              <a:spcAft>
                <a:spcPct val="0"/>
              </a:spcAft>
              <a:defRPr sz="2400">
                <a:solidFill>
                  <a:schemeClr val="tx1"/>
                </a:solidFill>
                <a:latin typeface="Arial" pitchFamily="34" charset="0"/>
                <a:cs typeface="Arial" pitchFamily="34" charset="0"/>
              </a:defRPr>
            </a:lvl7pPr>
            <a:lvl8pPr marL="1371600" eaLnBrk="0" fontAlgn="base" hangingPunct="0">
              <a:spcBef>
                <a:spcPct val="0"/>
              </a:spcBef>
              <a:spcAft>
                <a:spcPct val="0"/>
              </a:spcAft>
              <a:defRPr sz="2400">
                <a:solidFill>
                  <a:schemeClr val="tx1"/>
                </a:solidFill>
                <a:latin typeface="Arial" pitchFamily="34" charset="0"/>
                <a:cs typeface="Arial" pitchFamily="34" charset="0"/>
              </a:defRPr>
            </a:lvl8pPr>
            <a:lvl9pPr marL="18288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fld id="{96850F02-B5B3-41B3-AF9A-15A680B5ED13}" type="slidenum">
              <a:rPr lang="en-US" altLang="en-US" sz="1200"/>
              <a:pPr eaLnBrk="1" hangingPunct="1"/>
              <a:t>20</a:t>
            </a:fld>
            <a:endParaRPr lang="en-US" altLang="en-US" sz="120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en-US" sz="1000" smtClean="0">
                <a:latin typeface="Arial" pitchFamily="34" charset="0"/>
                <a:cs typeface="Arial" pitchFamily="34" charset="0"/>
              </a:rPr>
              <a:t>Have your students identify what each person invented:  (Here is some help).</a:t>
            </a:r>
          </a:p>
          <a:p>
            <a:pPr eaLnBrk="1" hangingPunct="1">
              <a:lnSpc>
                <a:spcPct val="90000"/>
              </a:lnSpc>
            </a:pPr>
            <a:endParaRPr lang="en-US" altLang="en-US" sz="1000" smtClean="0">
              <a:latin typeface="Arial" pitchFamily="34" charset="0"/>
              <a:cs typeface="Arial" pitchFamily="34" charset="0"/>
            </a:endParaRPr>
          </a:p>
          <a:p>
            <a:pPr eaLnBrk="1" hangingPunct="1">
              <a:lnSpc>
                <a:spcPct val="90000"/>
              </a:lnSpc>
            </a:pPr>
            <a:r>
              <a:rPr lang="en-US" altLang="en-US" sz="1000" smtClean="0">
                <a:latin typeface="Arial" pitchFamily="34" charset="0"/>
                <a:cs typeface="Arial" pitchFamily="34" charset="0"/>
              </a:rPr>
              <a:t>The first great invention developed by Thomas Edison was the tin foil phonograph. A prolific producer, Edison is also know for his work with light bulbs, electricity, film and audio devices, and much more. </a:t>
            </a:r>
          </a:p>
          <a:p>
            <a:pPr eaLnBrk="1" hangingPunct="1">
              <a:lnSpc>
                <a:spcPct val="90000"/>
              </a:lnSpc>
            </a:pPr>
            <a:endParaRPr lang="en-US" altLang="en-US" sz="1000" smtClean="0">
              <a:latin typeface="Arial" pitchFamily="34" charset="0"/>
              <a:cs typeface="Arial" pitchFamily="34" charset="0"/>
            </a:endParaRPr>
          </a:p>
          <a:p>
            <a:pPr eaLnBrk="1" hangingPunct="1">
              <a:lnSpc>
                <a:spcPct val="90000"/>
              </a:lnSpc>
            </a:pPr>
            <a:r>
              <a:rPr lang="en-US" altLang="en-US" sz="1000" smtClean="0">
                <a:latin typeface="Arial" pitchFamily="34" charset="0"/>
                <a:cs typeface="Arial" pitchFamily="34" charset="0"/>
              </a:rPr>
              <a:t>In 1876, at the age of 29, Alexander Graham Bell invented his telephone. Among one of his first innovations after the telephone was the "photophone," a device that enabled sound to be transmitted on a beam of light.</a:t>
            </a:r>
          </a:p>
          <a:p>
            <a:pPr eaLnBrk="1" hangingPunct="1">
              <a:lnSpc>
                <a:spcPct val="90000"/>
              </a:lnSpc>
            </a:pPr>
            <a:endParaRPr lang="en-US" altLang="en-US" sz="1000" smtClean="0">
              <a:latin typeface="Arial" pitchFamily="34" charset="0"/>
              <a:cs typeface="Arial" pitchFamily="34" charset="0"/>
            </a:endParaRPr>
          </a:p>
          <a:p>
            <a:pPr eaLnBrk="1" hangingPunct="1">
              <a:lnSpc>
                <a:spcPct val="90000"/>
              </a:lnSpc>
            </a:pPr>
            <a:r>
              <a:rPr lang="en-US" altLang="en-US" sz="1000" smtClean="0">
                <a:latin typeface="Arial" pitchFamily="34" charset="0"/>
                <a:cs typeface="Arial" pitchFamily="34" charset="0"/>
              </a:rPr>
              <a:t>Eli Whitney invented the cotton gin in 1794. The cotton gin is a machine that separates seeds, hulls and other unwanted materials from cotton after it has been picked. </a:t>
            </a:r>
          </a:p>
          <a:p>
            <a:pPr eaLnBrk="1" hangingPunct="1">
              <a:lnSpc>
                <a:spcPct val="90000"/>
              </a:lnSpc>
            </a:pPr>
            <a:endParaRPr lang="en-US" altLang="en-US" sz="1000" smtClean="0">
              <a:latin typeface="Arial" pitchFamily="34" charset="0"/>
              <a:cs typeface="Arial" pitchFamily="34" charset="0"/>
            </a:endParaRPr>
          </a:p>
          <a:p>
            <a:pPr eaLnBrk="1" hangingPunct="1">
              <a:lnSpc>
                <a:spcPct val="90000"/>
              </a:lnSpc>
            </a:pPr>
            <a:r>
              <a:rPr lang="en-US" altLang="en-US" sz="1000" smtClean="0">
                <a:latin typeface="Arial" pitchFamily="34" charset="0"/>
                <a:cs typeface="Arial" pitchFamily="34" charset="0"/>
              </a:rPr>
              <a:t>Benjamin Franklin invented the lightning rod, the iron furnace stove or 'Franklin Stove', bifocal glasses, and the odometer. </a:t>
            </a:r>
          </a:p>
          <a:p>
            <a:pPr eaLnBrk="1" hangingPunct="1">
              <a:lnSpc>
                <a:spcPct val="90000"/>
              </a:lnSpc>
            </a:pPr>
            <a:endParaRPr lang="en-US" altLang="en-US" sz="1000" smtClean="0">
              <a:latin typeface="Arial" pitchFamily="34" charset="0"/>
              <a:cs typeface="Arial" pitchFamily="34" charset="0"/>
            </a:endParaRPr>
          </a:p>
          <a:p>
            <a:pPr eaLnBrk="1" hangingPunct="1">
              <a:lnSpc>
                <a:spcPct val="90000"/>
              </a:lnSpc>
            </a:pPr>
            <a:r>
              <a:rPr lang="en-US" altLang="en-US" sz="1000" smtClean="0">
                <a:latin typeface="Arial" pitchFamily="34" charset="0"/>
                <a:cs typeface="Arial" pitchFamily="34" charset="0"/>
              </a:rPr>
              <a:t>Henry Ford improved the "assembly line" for automobile manufacturing, received a patent for a transmission mechanism, and popularized the gas-powered car with the Model-T.</a:t>
            </a:r>
          </a:p>
          <a:p>
            <a:pPr eaLnBrk="1" hangingPunct="1">
              <a:lnSpc>
                <a:spcPct val="90000"/>
              </a:lnSpc>
            </a:pPr>
            <a:endParaRPr lang="en-US" altLang="en-US" sz="1000" smtClean="0">
              <a:latin typeface="Arial" pitchFamily="34" charset="0"/>
              <a:cs typeface="Arial" pitchFamily="34" charset="0"/>
            </a:endParaRPr>
          </a:p>
          <a:p>
            <a:pPr eaLnBrk="1" hangingPunct="1">
              <a:lnSpc>
                <a:spcPct val="90000"/>
              </a:lnSpc>
            </a:pPr>
            <a:r>
              <a:rPr lang="en-US" altLang="en-US" sz="1000" smtClean="0">
                <a:latin typeface="Arial" pitchFamily="34" charset="0"/>
                <a:cs typeface="Arial" pitchFamily="34" charset="0"/>
              </a:rPr>
              <a:t>James Naismith was a Canadian physical education instructor who invented basketball in 1891. </a:t>
            </a:r>
          </a:p>
          <a:p>
            <a:pPr eaLnBrk="1" hangingPunct="1">
              <a:lnSpc>
                <a:spcPct val="90000"/>
              </a:lnSpc>
            </a:pPr>
            <a:endParaRPr lang="en-US" altLang="en-US" sz="1000" smtClean="0">
              <a:latin typeface="Arial" pitchFamily="34" charset="0"/>
              <a:cs typeface="Arial" pitchFamily="34" charset="0"/>
            </a:endParaRPr>
          </a:p>
          <a:p>
            <a:pPr eaLnBrk="1" hangingPunct="1">
              <a:lnSpc>
                <a:spcPct val="90000"/>
              </a:lnSpc>
            </a:pPr>
            <a:r>
              <a:rPr lang="en-US" altLang="en-US" sz="1000" smtClean="0">
                <a:latin typeface="Arial" pitchFamily="34" charset="0"/>
                <a:cs typeface="Arial" pitchFamily="34" charset="0"/>
              </a:rPr>
              <a:t>Famous Utah Inventors http://inventors.about.com/od/americaninventors/qt/Utah.htm </a:t>
            </a:r>
          </a:p>
        </p:txBody>
      </p:sp>
    </p:spTree>
    <p:extLst>
      <p:ext uri="{BB962C8B-B14F-4D97-AF65-F5344CB8AC3E}">
        <p14:creationId xmlns:p14="http://schemas.microsoft.com/office/powerpoint/2010/main" val="4137678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37931725" indent="-37474525"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57200" eaLnBrk="0" fontAlgn="base" hangingPunct="0">
              <a:spcBef>
                <a:spcPct val="0"/>
              </a:spcBef>
              <a:spcAft>
                <a:spcPct val="0"/>
              </a:spcAft>
              <a:defRPr sz="2400">
                <a:solidFill>
                  <a:schemeClr val="tx1"/>
                </a:solidFill>
                <a:latin typeface="Arial" pitchFamily="34" charset="0"/>
                <a:cs typeface="Arial" pitchFamily="34" charset="0"/>
              </a:defRPr>
            </a:lvl6pPr>
            <a:lvl7pPr marL="914400" eaLnBrk="0" fontAlgn="base" hangingPunct="0">
              <a:spcBef>
                <a:spcPct val="0"/>
              </a:spcBef>
              <a:spcAft>
                <a:spcPct val="0"/>
              </a:spcAft>
              <a:defRPr sz="2400">
                <a:solidFill>
                  <a:schemeClr val="tx1"/>
                </a:solidFill>
                <a:latin typeface="Arial" pitchFamily="34" charset="0"/>
                <a:cs typeface="Arial" pitchFamily="34" charset="0"/>
              </a:defRPr>
            </a:lvl7pPr>
            <a:lvl8pPr marL="1371600" eaLnBrk="0" fontAlgn="base" hangingPunct="0">
              <a:spcBef>
                <a:spcPct val="0"/>
              </a:spcBef>
              <a:spcAft>
                <a:spcPct val="0"/>
              </a:spcAft>
              <a:defRPr sz="2400">
                <a:solidFill>
                  <a:schemeClr val="tx1"/>
                </a:solidFill>
                <a:latin typeface="Arial" pitchFamily="34" charset="0"/>
                <a:cs typeface="Arial" pitchFamily="34" charset="0"/>
              </a:defRPr>
            </a:lvl8pPr>
            <a:lvl9pPr marL="18288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fld id="{96850F02-B5B3-41B3-AF9A-15A680B5ED13}" type="slidenum">
              <a:rPr lang="en-US" altLang="en-US" sz="1200"/>
              <a:pPr eaLnBrk="1" hangingPunct="1"/>
              <a:t>21</a:t>
            </a:fld>
            <a:endParaRPr lang="en-US" altLang="en-US" sz="120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en-US" sz="1000" smtClean="0">
                <a:latin typeface="Arial" pitchFamily="34" charset="0"/>
                <a:cs typeface="Arial" pitchFamily="34" charset="0"/>
              </a:rPr>
              <a:t>Have your students identify what each person invented:  (Here is some help).</a:t>
            </a:r>
          </a:p>
          <a:p>
            <a:pPr eaLnBrk="1" hangingPunct="1">
              <a:lnSpc>
                <a:spcPct val="90000"/>
              </a:lnSpc>
            </a:pPr>
            <a:endParaRPr lang="en-US" altLang="en-US" sz="1000" smtClean="0">
              <a:latin typeface="Arial" pitchFamily="34" charset="0"/>
              <a:cs typeface="Arial" pitchFamily="34" charset="0"/>
            </a:endParaRPr>
          </a:p>
          <a:p>
            <a:pPr eaLnBrk="1" hangingPunct="1">
              <a:lnSpc>
                <a:spcPct val="90000"/>
              </a:lnSpc>
            </a:pPr>
            <a:r>
              <a:rPr lang="en-US" altLang="en-US" sz="1000" smtClean="0">
                <a:latin typeface="Arial" pitchFamily="34" charset="0"/>
                <a:cs typeface="Arial" pitchFamily="34" charset="0"/>
              </a:rPr>
              <a:t>The first great invention developed by Thomas Edison was the tin foil phonograph. A prolific producer, Edison is also know for his work with light bulbs, electricity, film and audio devices, and much more. </a:t>
            </a:r>
          </a:p>
          <a:p>
            <a:pPr eaLnBrk="1" hangingPunct="1">
              <a:lnSpc>
                <a:spcPct val="90000"/>
              </a:lnSpc>
            </a:pPr>
            <a:endParaRPr lang="en-US" altLang="en-US" sz="1000" smtClean="0">
              <a:latin typeface="Arial" pitchFamily="34" charset="0"/>
              <a:cs typeface="Arial" pitchFamily="34" charset="0"/>
            </a:endParaRPr>
          </a:p>
          <a:p>
            <a:pPr eaLnBrk="1" hangingPunct="1">
              <a:lnSpc>
                <a:spcPct val="90000"/>
              </a:lnSpc>
            </a:pPr>
            <a:r>
              <a:rPr lang="en-US" altLang="en-US" sz="1000" smtClean="0">
                <a:latin typeface="Arial" pitchFamily="34" charset="0"/>
                <a:cs typeface="Arial" pitchFamily="34" charset="0"/>
              </a:rPr>
              <a:t>In 1876, at the age of 29, Alexander Graham Bell invented his telephone. Among one of his first innovations after the telephone was the "photophone," a device that enabled sound to be transmitted on a beam of light.</a:t>
            </a:r>
          </a:p>
          <a:p>
            <a:pPr eaLnBrk="1" hangingPunct="1">
              <a:lnSpc>
                <a:spcPct val="90000"/>
              </a:lnSpc>
            </a:pPr>
            <a:endParaRPr lang="en-US" altLang="en-US" sz="1000" smtClean="0">
              <a:latin typeface="Arial" pitchFamily="34" charset="0"/>
              <a:cs typeface="Arial" pitchFamily="34" charset="0"/>
            </a:endParaRPr>
          </a:p>
          <a:p>
            <a:pPr eaLnBrk="1" hangingPunct="1">
              <a:lnSpc>
                <a:spcPct val="90000"/>
              </a:lnSpc>
            </a:pPr>
            <a:r>
              <a:rPr lang="en-US" altLang="en-US" sz="1000" smtClean="0">
                <a:latin typeface="Arial" pitchFamily="34" charset="0"/>
                <a:cs typeface="Arial" pitchFamily="34" charset="0"/>
              </a:rPr>
              <a:t>Eli Whitney invented the cotton gin in 1794. The cotton gin is a machine that separates seeds, hulls and other unwanted materials from cotton after it has been picked. </a:t>
            </a:r>
          </a:p>
          <a:p>
            <a:pPr eaLnBrk="1" hangingPunct="1">
              <a:lnSpc>
                <a:spcPct val="90000"/>
              </a:lnSpc>
            </a:pPr>
            <a:endParaRPr lang="en-US" altLang="en-US" sz="1000" smtClean="0">
              <a:latin typeface="Arial" pitchFamily="34" charset="0"/>
              <a:cs typeface="Arial" pitchFamily="34" charset="0"/>
            </a:endParaRPr>
          </a:p>
          <a:p>
            <a:pPr eaLnBrk="1" hangingPunct="1">
              <a:lnSpc>
                <a:spcPct val="90000"/>
              </a:lnSpc>
            </a:pPr>
            <a:r>
              <a:rPr lang="en-US" altLang="en-US" sz="1000" smtClean="0">
                <a:latin typeface="Arial" pitchFamily="34" charset="0"/>
                <a:cs typeface="Arial" pitchFamily="34" charset="0"/>
              </a:rPr>
              <a:t>Benjamin Franklin invented the lightning rod, the iron furnace stove or 'Franklin Stove', bifocal glasses, and the odometer. </a:t>
            </a:r>
          </a:p>
          <a:p>
            <a:pPr eaLnBrk="1" hangingPunct="1">
              <a:lnSpc>
                <a:spcPct val="90000"/>
              </a:lnSpc>
            </a:pPr>
            <a:endParaRPr lang="en-US" altLang="en-US" sz="1000" smtClean="0">
              <a:latin typeface="Arial" pitchFamily="34" charset="0"/>
              <a:cs typeface="Arial" pitchFamily="34" charset="0"/>
            </a:endParaRPr>
          </a:p>
          <a:p>
            <a:pPr eaLnBrk="1" hangingPunct="1">
              <a:lnSpc>
                <a:spcPct val="90000"/>
              </a:lnSpc>
            </a:pPr>
            <a:r>
              <a:rPr lang="en-US" altLang="en-US" sz="1000" smtClean="0">
                <a:latin typeface="Arial" pitchFamily="34" charset="0"/>
                <a:cs typeface="Arial" pitchFamily="34" charset="0"/>
              </a:rPr>
              <a:t>Henry Ford improved the "assembly line" for automobile manufacturing, received a patent for a transmission mechanism, and popularized the gas-powered car with the Model-T.</a:t>
            </a:r>
          </a:p>
          <a:p>
            <a:pPr eaLnBrk="1" hangingPunct="1">
              <a:lnSpc>
                <a:spcPct val="90000"/>
              </a:lnSpc>
            </a:pPr>
            <a:endParaRPr lang="en-US" altLang="en-US" sz="1000" smtClean="0">
              <a:latin typeface="Arial" pitchFamily="34" charset="0"/>
              <a:cs typeface="Arial" pitchFamily="34" charset="0"/>
            </a:endParaRPr>
          </a:p>
          <a:p>
            <a:pPr eaLnBrk="1" hangingPunct="1">
              <a:lnSpc>
                <a:spcPct val="90000"/>
              </a:lnSpc>
            </a:pPr>
            <a:r>
              <a:rPr lang="en-US" altLang="en-US" sz="1000" smtClean="0">
                <a:latin typeface="Arial" pitchFamily="34" charset="0"/>
                <a:cs typeface="Arial" pitchFamily="34" charset="0"/>
              </a:rPr>
              <a:t>James Naismith was a Canadian physical education instructor who invented basketball in 1891. </a:t>
            </a:r>
          </a:p>
          <a:p>
            <a:pPr eaLnBrk="1" hangingPunct="1">
              <a:lnSpc>
                <a:spcPct val="90000"/>
              </a:lnSpc>
            </a:pPr>
            <a:endParaRPr lang="en-US" altLang="en-US" sz="1000" smtClean="0">
              <a:latin typeface="Arial" pitchFamily="34" charset="0"/>
              <a:cs typeface="Arial" pitchFamily="34" charset="0"/>
            </a:endParaRPr>
          </a:p>
          <a:p>
            <a:pPr eaLnBrk="1" hangingPunct="1">
              <a:lnSpc>
                <a:spcPct val="90000"/>
              </a:lnSpc>
            </a:pPr>
            <a:r>
              <a:rPr lang="en-US" altLang="en-US" sz="1000" smtClean="0">
                <a:latin typeface="Arial" pitchFamily="34" charset="0"/>
                <a:cs typeface="Arial" pitchFamily="34" charset="0"/>
              </a:rPr>
              <a:t>Famous Utah Inventors http://inventors.about.com/od/americaninventors/qt/Utah.htm </a:t>
            </a:r>
          </a:p>
        </p:txBody>
      </p:sp>
    </p:spTree>
    <p:extLst>
      <p:ext uri="{BB962C8B-B14F-4D97-AF65-F5344CB8AC3E}">
        <p14:creationId xmlns:p14="http://schemas.microsoft.com/office/powerpoint/2010/main" val="557959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37931725" indent="-37474525"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57200" eaLnBrk="0" fontAlgn="base" hangingPunct="0">
              <a:spcBef>
                <a:spcPct val="0"/>
              </a:spcBef>
              <a:spcAft>
                <a:spcPct val="0"/>
              </a:spcAft>
              <a:defRPr sz="2400">
                <a:solidFill>
                  <a:schemeClr val="tx1"/>
                </a:solidFill>
                <a:latin typeface="Arial" pitchFamily="34" charset="0"/>
                <a:cs typeface="Arial" pitchFamily="34" charset="0"/>
              </a:defRPr>
            </a:lvl6pPr>
            <a:lvl7pPr marL="914400" eaLnBrk="0" fontAlgn="base" hangingPunct="0">
              <a:spcBef>
                <a:spcPct val="0"/>
              </a:spcBef>
              <a:spcAft>
                <a:spcPct val="0"/>
              </a:spcAft>
              <a:defRPr sz="2400">
                <a:solidFill>
                  <a:schemeClr val="tx1"/>
                </a:solidFill>
                <a:latin typeface="Arial" pitchFamily="34" charset="0"/>
                <a:cs typeface="Arial" pitchFamily="34" charset="0"/>
              </a:defRPr>
            </a:lvl7pPr>
            <a:lvl8pPr marL="1371600" eaLnBrk="0" fontAlgn="base" hangingPunct="0">
              <a:spcBef>
                <a:spcPct val="0"/>
              </a:spcBef>
              <a:spcAft>
                <a:spcPct val="0"/>
              </a:spcAft>
              <a:defRPr sz="2400">
                <a:solidFill>
                  <a:schemeClr val="tx1"/>
                </a:solidFill>
                <a:latin typeface="Arial" pitchFamily="34" charset="0"/>
                <a:cs typeface="Arial" pitchFamily="34" charset="0"/>
              </a:defRPr>
            </a:lvl8pPr>
            <a:lvl9pPr marL="18288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fld id="{96850F02-B5B3-41B3-AF9A-15A680B5ED13}" type="slidenum">
              <a:rPr lang="en-US" altLang="en-US" sz="1200"/>
              <a:pPr eaLnBrk="1" hangingPunct="1"/>
              <a:t>22</a:t>
            </a:fld>
            <a:endParaRPr lang="en-US" altLang="en-US" sz="120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en-US" sz="1000" smtClean="0">
                <a:latin typeface="Arial" pitchFamily="34" charset="0"/>
                <a:cs typeface="Arial" pitchFamily="34" charset="0"/>
              </a:rPr>
              <a:t>Have your students identify what each person invented:  (Here is some help).</a:t>
            </a:r>
          </a:p>
          <a:p>
            <a:pPr eaLnBrk="1" hangingPunct="1">
              <a:lnSpc>
                <a:spcPct val="90000"/>
              </a:lnSpc>
            </a:pPr>
            <a:endParaRPr lang="en-US" altLang="en-US" sz="1000" smtClean="0">
              <a:latin typeface="Arial" pitchFamily="34" charset="0"/>
              <a:cs typeface="Arial" pitchFamily="34" charset="0"/>
            </a:endParaRPr>
          </a:p>
          <a:p>
            <a:pPr eaLnBrk="1" hangingPunct="1">
              <a:lnSpc>
                <a:spcPct val="90000"/>
              </a:lnSpc>
            </a:pPr>
            <a:r>
              <a:rPr lang="en-US" altLang="en-US" sz="1000" smtClean="0">
                <a:latin typeface="Arial" pitchFamily="34" charset="0"/>
                <a:cs typeface="Arial" pitchFamily="34" charset="0"/>
              </a:rPr>
              <a:t>The first great invention developed by Thomas Edison was the tin foil phonograph. A prolific producer, Edison is also know for his work with light bulbs, electricity, film and audio devices, and much more. </a:t>
            </a:r>
          </a:p>
          <a:p>
            <a:pPr eaLnBrk="1" hangingPunct="1">
              <a:lnSpc>
                <a:spcPct val="90000"/>
              </a:lnSpc>
            </a:pPr>
            <a:endParaRPr lang="en-US" altLang="en-US" sz="1000" smtClean="0">
              <a:latin typeface="Arial" pitchFamily="34" charset="0"/>
              <a:cs typeface="Arial" pitchFamily="34" charset="0"/>
            </a:endParaRPr>
          </a:p>
          <a:p>
            <a:pPr eaLnBrk="1" hangingPunct="1">
              <a:lnSpc>
                <a:spcPct val="90000"/>
              </a:lnSpc>
            </a:pPr>
            <a:r>
              <a:rPr lang="en-US" altLang="en-US" sz="1000" smtClean="0">
                <a:latin typeface="Arial" pitchFamily="34" charset="0"/>
                <a:cs typeface="Arial" pitchFamily="34" charset="0"/>
              </a:rPr>
              <a:t>In 1876, at the age of 29, Alexander Graham Bell invented his telephone. Among one of his first innovations after the telephone was the "photophone," a device that enabled sound to be transmitted on a beam of light.</a:t>
            </a:r>
          </a:p>
          <a:p>
            <a:pPr eaLnBrk="1" hangingPunct="1">
              <a:lnSpc>
                <a:spcPct val="90000"/>
              </a:lnSpc>
            </a:pPr>
            <a:endParaRPr lang="en-US" altLang="en-US" sz="1000" smtClean="0">
              <a:latin typeface="Arial" pitchFamily="34" charset="0"/>
              <a:cs typeface="Arial" pitchFamily="34" charset="0"/>
            </a:endParaRPr>
          </a:p>
          <a:p>
            <a:pPr eaLnBrk="1" hangingPunct="1">
              <a:lnSpc>
                <a:spcPct val="90000"/>
              </a:lnSpc>
            </a:pPr>
            <a:r>
              <a:rPr lang="en-US" altLang="en-US" sz="1000" smtClean="0">
                <a:latin typeface="Arial" pitchFamily="34" charset="0"/>
                <a:cs typeface="Arial" pitchFamily="34" charset="0"/>
              </a:rPr>
              <a:t>Eli Whitney invented the cotton gin in 1794. The cotton gin is a machine that separates seeds, hulls and other unwanted materials from cotton after it has been picked. </a:t>
            </a:r>
          </a:p>
          <a:p>
            <a:pPr eaLnBrk="1" hangingPunct="1">
              <a:lnSpc>
                <a:spcPct val="90000"/>
              </a:lnSpc>
            </a:pPr>
            <a:endParaRPr lang="en-US" altLang="en-US" sz="1000" smtClean="0">
              <a:latin typeface="Arial" pitchFamily="34" charset="0"/>
              <a:cs typeface="Arial" pitchFamily="34" charset="0"/>
            </a:endParaRPr>
          </a:p>
          <a:p>
            <a:pPr eaLnBrk="1" hangingPunct="1">
              <a:lnSpc>
                <a:spcPct val="90000"/>
              </a:lnSpc>
            </a:pPr>
            <a:r>
              <a:rPr lang="en-US" altLang="en-US" sz="1000" smtClean="0">
                <a:latin typeface="Arial" pitchFamily="34" charset="0"/>
                <a:cs typeface="Arial" pitchFamily="34" charset="0"/>
              </a:rPr>
              <a:t>Benjamin Franklin invented the lightning rod, the iron furnace stove or 'Franklin Stove', bifocal glasses, and the odometer. </a:t>
            </a:r>
          </a:p>
          <a:p>
            <a:pPr eaLnBrk="1" hangingPunct="1">
              <a:lnSpc>
                <a:spcPct val="90000"/>
              </a:lnSpc>
            </a:pPr>
            <a:endParaRPr lang="en-US" altLang="en-US" sz="1000" smtClean="0">
              <a:latin typeface="Arial" pitchFamily="34" charset="0"/>
              <a:cs typeface="Arial" pitchFamily="34" charset="0"/>
            </a:endParaRPr>
          </a:p>
          <a:p>
            <a:pPr eaLnBrk="1" hangingPunct="1">
              <a:lnSpc>
                <a:spcPct val="90000"/>
              </a:lnSpc>
            </a:pPr>
            <a:r>
              <a:rPr lang="en-US" altLang="en-US" sz="1000" smtClean="0">
                <a:latin typeface="Arial" pitchFamily="34" charset="0"/>
                <a:cs typeface="Arial" pitchFamily="34" charset="0"/>
              </a:rPr>
              <a:t>Henry Ford improved the "assembly line" for automobile manufacturing, received a patent for a transmission mechanism, and popularized the gas-powered car with the Model-T.</a:t>
            </a:r>
          </a:p>
          <a:p>
            <a:pPr eaLnBrk="1" hangingPunct="1">
              <a:lnSpc>
                <a:spcPct val="90000"/>
              </a:lnSpc>
            </a:pPr>
            <a:endParaRPr lang="en-US" altLang="en-US" sz="1000" smtClean="0">
              <a:latin typeface="Arial" pitchFamily="34" charset="0"/>
              <a:cs typeface="Arial" pitchFamily="34" charset="0"/>
            </a:endParaRPr>
          </a:p>
          <a:p>
            <a:pPr eaLnBrk="1" hangingPunct="1">
              <a:lnSpc>
                <a:spcPct val="90000"/>
              </a:lnSpc>
            </a:pPr>
            <a:r>
              <a:rPr lang="en-US" altLang="en-US" sz="1000" smtClean="0">
                <a:latin typeface="Arial" pitchFamily="34" charset="0"/>
                <a:cs typeface="Arial" pitchFamily="34" charset="0"/>
              </a:rPr>
              <a:t>James Naismith was a Canadian physical education instructor who invented basketball in 1891. </a:t>
            </a:r>
          </a:p>
          <a:p>
            <a:pPr eaLnBrk="1" hangingPunct="1">
              <a:lnSpc>
                <a:spcPct val="90000"/>
              </a:lnSpc>
            </a:pPr>
            <a:endParaRPr lang="en-US" altLang="en-US" sz="1000" smtClean="0">
              <a:latin typeface="Arial" pitchFamily="34" charset="0"/>
              <a:cs typeface="Arial" pitchFamily="34" charset="0"/>
            </a:endParaRPr>
          </a:p>
          <a:p>
            <a:pPr eaLnBrk="1" hangingPunct="1">
              <a:lnSpc>
                <a:spcPct val="90000"/>
              </a:lnSpc>
            </a:pPr>
            <a:r>
              <a:rPr lang="en-US" altLang="en-US" sz="1000" smtClean="0">
                <a:latin typeface="Arial" pitchFamily="34" charset="0"/>
                <a:cs typeface="Arial" pitchFamily="34" charset="0"/>
              </a:rPr>
              <a:t>Famous Utah Inventors http://inventors.about.com/od/americaninventors/qt/Utah.htm </a:t>
            </a:r>
          </a:p>
        </p:txBody>
      </p:sp>
    </p:spTree>
    <p:extLst>
      <p:ext uri="{BB962C8B-B14F-4D97-AF65-F5344CB8AC3E}">
        <p14:creationId xmlns:p14="http://schemas.microsoft.com/office/powerpoint/2010/main" val="66477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37931725" indent="-37474525"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57200" eaLnBrk="0" fontAlgn="base" hangingPunct="0">
              <a:spcBef>
                <a:spcPct val="0"/>
              </a:spcBef>
              <a:spcAft>
                <a:spcPct val="0"/>
              </a:spcAft>
              <a:defRPr sz="2400">
                <a:solidFill>
                  <a:schemeClr val="tx1"/>
                </a:solidFill>
                <a:latin typeface="Arial" pitchFamily="34" charset="0"/>
                <a:cs typeface="Arial" pitchFamily="34" charset="0"/>
              </a:defRPr>
            </a:lvl6pPr>
            <a:lvl7pPr marL="914400" eaLnBrk="0" fontAlgn="base" hangingPunct="0">
              <a:spcBef>
                <a:spcPct val="0"/>
              </a:spcBef>
              <a:spcAft>
                <a:spcPct val="0"/>
              </a:spcAft>
              <a:defRPr sz="2400">
                <a:solidFill>
                  <a:schemeClr val="tx1"/>
                </a:solidFill>
                <a:latin typeface="Arial" pitchFamily="34" charset="0"/>
                <a:cs typeface="Arial" pitchFamily="34" charset="0"/>
              </a:defRPr>
            </a:lvl7pPr>
            <a:lvl8pPr marL="1371600" eaLnBrk="0" fontAlgn="base" hangingPunct="0">
              <a:spcBef>
                <a:spcPct val="0"/>
              </a:spcBef>
              <a:spcAft>
                <a:spcPct val="0"/>
              </a:spcAft>
              <a:defRPr sz="2400">
                <a:solidFill>
                  <a:schemeClr val="tx1"/>
                </a:solidFill>
                <a:latin typeface="Arial" pitchFamily="34" charset="0"/>
                <a:cs typeface="Arial" pitchFamily="34" charset="0"/>
              </a:defRPr>
            </a:lvl8pPr>
            <a:lvl9pPr marL="18288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fld id="{96850F02-B5B3-41B3-AF9A-15A680B5ED13}" type="slidenum">
              <a:rPr lang="en-US" altLang="en-US" sz="1200"/>
              <a:pPr eaLnBrk="1" hangingPunct="1"/>
              <a:t>23</a:t>
            </a:fld>
            <a:endParaRPr lang="en-US" altLang="en-US" sz="120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en-US" sz="1000" smtClean="0">
                <a:latin typeface="Arial" pitchFamily="34" charset="0"/>
                <a:cs typeface="Arial" pitchFamily="34" charset="0"/>
              </a:rPr>
              <a:t>Have your students identify what each person invented:  (Here is some help).</a:t>
            </a:r>
          </a:p>
          <a:p>
            <a:pPr eaLnBrk="1" hangingPunct="1">
              <a:lnSpc>
                <a:spcPct val="90000"/>
              </a:lnSpc>
            </a:pPr>
            <a:endParaRPr lang="en-US" altLang="en-US" sz="1000" smtClean="0">
              <a:latin typeface="Arial" pitchFamily="34" charset="0"/>
              <a:cs typeface="Arial" pitchFamily="34" charset="0"/>
            </a:endParaRPr>
          </a:p>
          <a:p>
            <a:pPr eaLnBrk="1" hangingPunct="1">
              <a:lnSpc>
                <a:spcPct val="90000"/>
              </a:lnSpc>
            </a:pPr>
            <a:r>
              <a:rPr lang="en-US" altLang="en-US" sz="1000" smtClean="0">
                <a:latin typeface="Arial" pitchFamily="34" charset="0"/>
                <a:cs typeface="Arial" pitchFamily="34" charset="0"/>
              </a:rPr>
              <a:t>The first great invention developed by Thomas Edison was the tin foil phonograph. A prolific producer, Edison is also know for his work with light bulbs, electricity, film and audio devices, and much more. </a:t>
            </a:r>
          </a:p>
          <a:p>
            <a:pPr eaLnBrk="1" hangingPunct="1">
              <a:lnSpc>
                <a:spcPct val="90000"/>
              </a:lnSpc>
            </a:pPr>
            <a:endParaRPr lang="en-US" altLang="en-US" sz="1000" smtClean="0">
              <a:latin typeface="Arial" pitchFamily="34" charset="0"/>
              <a:cs typeface="Arial" pitchFamily="34" charset="0"/>
            </a:endParaRPr>
          </a:p>
          <a:p>
            <a:pPr eaLnBrk="1" hangingPunct="1">
              <a:lnSpc>
                <a:spcPct val="90000"/>
              </a:lnSpc>
            </a:pPr>
            <a:r>
              <a:rPr lang="en-US" altLang="en-US" sz="1000" smtClean="0">
                <a:latin typeface="Arial" pitchFamily="34" charset="0"/>
                <a:cs typeface="Arial" pitchFamily="34" charset="0"/>
              </a:rPr>
              <a:t>In 1876, at the age of 29, Alexander Graham Bell invented his telephone. Among one of his first innovations after the telephone was the "photophone," a device that enabled sound to be transmitted on a beam of light.</a:t>
            </a:r>
          </a:p>
          <a:p>
            <a:pPr eaLnBrk="1" hangingPunct="1">
              <a:lnSpc>
                <a:spcPct val="90000"/>
              </a:lnSpc>
            </a:pPr>
            <a:endParaRPr lang="en-US" altLang="en-US" sz="1000" smtClean="0">
              <a:latin typeface="Arial" pitchFamily="34" charset="0"/>
              <a:cs typeface="Arial" pitchFamily="34" charset="0"/>
            </a:endParaRPr>
          </a:p>
          <a:p>
            <a:pPr eaLnBrk="1" hangingPunct="1">
              <a:lnSpc>
                <a:spcPct val="90000"/>
              </a:lnSpc>
            </a:pPr>
            <a:r>
              <a:rPr lang="en-US" altLang="en-US" sz="1000" smtClean="0">
                <a:latin typeface="Arial" pitchFamily="34" charset="0"/>
                <a:cs typeface="Arial" pitchFamily="34" charset="0"/>
              </a:rPr>
              <a:t>Eli Whitney invented the cotton gin in 1794. The cotton gin is a machine that separates seeds, hulls and other unwanted materials from cotton after it has been picked. </a:t>
            </a:r>
          </a:p>
          <a:p>
            <a:pPr eaLnBrk="1" hangingPunct="1">
              <a:lnSpc>
                <a:spcPct val="90000"/>
              </a:lnSpc>
            </a:pPr>
            <a:endParaRPr lang="en-US" altLang="en-US" sz="1000" smtClean="0">
              <a:latin typeface="Arial" pitchFamily="34" charset="0"/>
              <a:cs typeface="Arial" pitchFamily="34" charset="0"/>
            </a:endParaRPr>
          </a:p>
          <a:p>
            <a:pPr eaLnBrk="1" hangingPunct="1">
              <a:lnSpc>
                <a:spcPct val="90000"/>
              </a:lnSpc>
            </a:pPr>
            <a:r>
              <a:rPr lang="en-US" altLang="en-US" sz="1000" smtClean="0">
                <a:latin typeface="Arial" pitchFamily="34" charset="0"/>
                <a:cs typeface="Arial" pitchFamily="34" charset="0"/>
              </a:rPr>
              <a:t>Benjamin Franklin invented the lightning rod, the iron furnace stove or 'Franklin Stove', bifocal glasses, and the odometer. </a:t>
            </a:r>
          </a:p>
          <a:p>
            <a:pPr eaLnBrk="1" hangingPunct="1">
              <a:lnSpc>
                <a:spcPct val="90000"/>
              </a:lnSpc>
            </a:pPr>
            <a:endParaRPr lang="en-US" altLang="en-US" sz="1000" smtClean="0">
              <a:latin typeface="Arial" pitchFamily="34" charset="0"/>
              <a:cs typeface="Arial" pitchFamily="34" charset="0"/>
            </a:endParaRPr>
          </a:p>
          <a:p>
            <a:pPr eaLnBrk="1" hangingPunct="1">
              <a:lnSpc>
                <a:spcPct val="90000"/>
              </a:lnSpc>
            </a:pPr>
            <a:r>
              <a:rPr lang="en-US" altLang="en-US" sz="1000" smtClean="0">
                <a:latin typeface="Arial" pitchFamily="34" charset="0"/>
                <a:cs typeface="Arial" pitchFamily="34" charset="0"/>
              </a:rPr>
              <a:t>Henry Ford improved the "assembly line" for automobile manufacturing, received a patent for a transmission mechanism, and popularized the gas-powered car with the Model-T.</a:t>
            </a:r>
          </a:p>
          <a:p>
            <a:pPr eaLnBrk="1" hangingPunct="1">
              <a:lnSpc>
                <a:spcPct val="90000"/>
              </a:lnSpc>
            </a:pPr>
            <a:endParaRPr lang="en-US" altLang="en-US" sz="1000" smtClean="0">
              <a:latin typeface="Arial" pitchFamily="34" charset="0"/>
              <a:cs typeface="Arial" pitchFamily="34" charset="0"/>
            </a:endParaRPr>
          </a:p>
          <a:p>
            <a:pPr eaLnBrk="1" hangingPunct="1">
              <a:lnSpc>
                <a:spcPct val="90000"/>
              </a:lnSpc>
            </a:pPr>
            <a:r>
              <a:rPr lang="en-US" altLang="en-US" sz="1000" smtClean="0">
                <a:latin typeface="Arial" pitchFamily="34" charset="0"/>
                <a:cs typeface="Arial" pitchFamily="34" charset="0"/>
              </a:rPr>
              <a:t>James Naismith was a Canadian physical education instructor who invented basketball in 1891. </a:t>
            </a:r>
          </a:p>
          <a:p>
            <a:pPr eaLnBrk="1" hangingPunct="1">
              <a:lnSpc>
                <a:spcPct val="90000"/>
              </a:lnSpc>
            </a:pPr>
            <a:endParaRPr lang="en-US" altLang="en-US" sz="1000" smtClean="0">
              <a:latin typeface="Arial" pitchFamily="34" charset="0"/>
              <a:cs typeface="Arial" pitchFamily="34" charset="0"/>
            </a:endParaRPr>
          </a:p>
          <a:p>
            <a:pPr eaLnBrk="1" hangingPunct="1">
              <a:lnSpc>
                <a:spcPct val="90000"/>
              </a:lnSpc>
            </a:pPr>
            <a:r>
              <a:rPr lang="en-US" altLang="en-US" sz="1000" smtClean="0">
                <a:latin typeface="Arial" pitchFamily="34" charset="0"/>
                <a:cs typeface="Arial" pitchFamily="34" charset="0"/>
              </a:rPr>
              <a:t>Famous Utah Inventors http://inventors.about.com/od/americaninventors/qt/Utah.htm </a:t>
            </a:r>
          </a:p>
        </p:txBody>
      </p:sp>
    </p:spTree>
    <p:extLst>
      <p:ext uri="{BB962C8B-B14F-4D97-AF65-F5344CB8AC3E}">
        <p14:creationId xmlns:p14="http://schemas.microsoft.com/office/powerpoint/2010/main" val="309626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A178B5-6BA1-4CDB-AA1C-06492F21E36D}" type="slidenum">
              <a:rPr lang="en-US" altLang="en-US" smtClean="0"/>
              <a:pPr/>
              <a:t>28</a:t>
            </a:fld>
            <a:endParaRPr lang="en-US" altLang="en-US"/>
          </a:p>
        </p:txBody>
      </p:sp>
    </p:spTree>
    <p:extLst>
      <p:ext uri="{BB962C8B-B14F-4D97-AF65-F5344CB8AC3E}">
        <p14:creationId xmlns:p14="http://schemas.microsoft.com/office/powerpoint/2010/main" val="677233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37931725" indent="-37474525"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57200" eaLnBrk="0" fontAlgn="base" hangingPunct="0">
              <a:spcBef>
                <a:spcPct val="0"/>
              </a:spcBef>
              <a:spcAft>
                <a:spcPct val="0"/>
              </a:spcAft>
              <a:defRPr sz="2400">
                <a:solidFill>
                  <a:schemeClr val="tx1"/>
                </a:solidFill>
                <a:latin typeface="Arial" pitchFamily="34" charset="0"/>
                <a:cs typeface="Arial" pitchFamily="34" charset="0"/>
              </a:defRPr>
            </a:lvl6pPr>
            <a:lvl7pPr marL="914400" eaLnBrk="0" fontAlgn="base" hangingPunct="0">
              <a:spcBef>
                <a:spcPct val="0"/>
              </a:spcBef>
              <a:spcAft>
                <a:spcPct val="0"/>
              </a:spcAft>
              <a:defRPr sz="2400">
                <a:solidFill>
                  <a:schemeClr val="tx1"/>
                </a:solidFill>
                <a:latin typeface="Arial" pitchFamily="34" charset="0"/>
                <a:cs typeface="Arial" pitchFamily="34" charset="0"/>
              </a:defRPr>
            </a:lvl7pPr>
            <a:lvl8pPr marL="1371600" eaLnBrk="0" fontAlgn="base" hangingPunct="0">
              <a:spcBef>
                <a:spcPct val="0"/>
              </a:spcBef>
              <a:spcAft>
                <a:spcPct val="0"/>
              </a:spcAft>
              <a:defRPr sz="2400">
                <a:solidFill>
                  <a:schemeClr val="tx1"/>
                </a:solidFill>
                <a:latin typeface="Arial" pitchFamily="34" charset="0"/>
                <a:cs typeface="Arial" pitchFamily="34" charset="0"/>
              </a:defRPr>
            </a:lvl8pPr>
            <a:lvl9pPr marL="18288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fld id="{083714BE-E82F-46BD-84FA-66531B356C09}" type="slidenum">
              <a:rPr lang="en-US" altLang="en-US" sz="1200"/>
              <a:pPr eaLnBrk="1" hangingPunct="1"/>
              <a:t>29</a:t>
            </a:fld>
            <a:endParaRPr lang="en-US" altLang="en-US" sz="120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000" smtClean="0">
                <a:latin typeface="Arial" pitchFamily="34" charset="0"/>
                <a:cs typeface="Arial" pitchFamily="34" charset="0"/>
              </a:rPr>
              <a:t>During a discussion, have students make predictions to fill in traits of a successful entrepreneur.</a:t>
            </a:r>
          </a:p>
          <a:p>
            <a:pPr eaLnBrk="1" hangingPunct="1"/>
            <a:r>
              <a:rPr lang="en-US" altLang="en-US" sz="1000" smtClean="0">
                <a:latin typeface="Arial" pitchFamily="34" charset="0"/>
                <a:cs typeface="Arial" pitchFamily="34" charset="0"/>
              </a:rPr>
              <a:t>Suggestions:</a:t>
            </a:r>
          </a:p>
          <a:p>
            <a:pPr eaLnBrk="1" hangingPunct="1"/>
            <a:r>
              <a:rPr lang="en-US" altLang="en-US" sz="1000" smtClean="0">
                <a:latin typeface="Arial" pitchFamily="34" charset="0"/>
                <a:cs typeface="Arial" pitchFamily="34" charset="0"/>
              </a:rPr>
              <a:t>The ability to spot patterns and make a distinction between relevant and irrelevant data</a:t>
            </a:r>
          </a:p>
          <a:p>
            <a:pPr eaLnBrk="1" hangingPunct="1"/>
            <a:r>
              <a:rPr lang="en-US" altLang="en-US" sz="1000" smtClean="0">
                <a:latin typeface="Arial" pitchFamily="34" charset="0"/>
                <a:cs typeface="Arial" pitchFamily="34" charset="0"/>
              </a:rPr>
              <a:t>The ability to make well-informed decisions based on limited information</a:t>
            </a:r>
          </a:p>
          <a:p>
            <a:pPr eaLnBrk="1" hangingPunct="1"/>
            <a:r>
              <a:rPr lang="en-US" altLang="en-US" sz="1000" smtClean="0">
                <a:latin typeface="Arial" pitchFamily="34" charset="0"/>
                <a:cs typeface="Arial" pitchFamily="34" charset="0"/>
              </a:rPr>
              <a:t>Knowledge of your faults</a:t>
            </a:r>
          </a:p>
          <a:p>
            <a:pPr eaLnBrk="1" hangingPunct="1"/>
            <a:r>
              <a:rPr lang="en-US" altLang="en-US" sz="1000" smtClean="0">
                <a:latin typeface="Arial" pitchFamily="34" charset="0"/>
                <a:cs typeface="Arial" pitchFamily="34" charset="0"/>
              </a:rPr>
              <a:t>Successful partnerships with people who complement your expertise</a:t>
            </a:r>
          </a:p>
          <a:p>
            <a:pPr eaLnBrk="1" hangingPunct="1"/>
            <a:r>
              <a:rPr lang="en-US" altLang="en-US" sz="1000" smtClean="0">
                <a:latin typeface="Arial" pitchFamily="34" charset="0"/>
                <a:cs typeface="Arial" pitchFamily="34" charset="0"/>
              </a:rPr>
              <a:t>The humility to learn from mistakes</a:t>
            </a:r>
          </a:p>
          <a:p>
            <a:pPr eaLnBrk="1" hangingPunct="1"/>
            <a:r>
              <a:rPr lang="en-US" altLang="en-US" sz="1000" smtClean="0">
                <a:latin typeface="Arial" pitchFamily="34" charset="0"/>
                <a:cs typeface="Arial" pitchFamily="34" charset="0"/>
              </a:rPr>
              <a:t>Survival skills</a:t>
            </a:r>
          </a:p>
          <a:p>
            <a:pPr eaLnBrk="1" hangingPunct="1"/>
            <a:endParaRPr lang="en-US" altLang="en-US" sz="1000" smtClean="0">
              <a:latin typeface="Arial" pitchFamily="34" charset="0"/>
              <a:cs typeface="Arial" pitchFamily="34" charset="0"/>
            </a:endParaRPr>
          </a:p>
          <a:p>
            <a:pPr eaLnBrk="1" hangingPunct="1"/>
            <a:endParaRPr lang="en-US" altLang="en-US" sz="1000" smtClean="0">
              <a:latin typeface="Arial" pitchFamily="34" charset="0"/>
              <a:cs typeface="Arial" pitchFamily="34" charset="0"/>
            </a:endParaRPr>
          </a:p>
          <a:p>
            <a:pPr eaLnBrk="1" hangingPunct="1"/>
            <a:r>
              <a:rPr lang="en-US" altLang="en-US" sz="1000" smtClean="0">
                <a:latin typeface="Arial" pitchFamily="34" charset="0"/>
                <a:cs typeface="Arial" pitchFamily="34" charset="0"/>
              </a:rPr>
              <a:t>While distinctly different in nature, entrepreneurs and inventors are invariably dependent upon one other. There cannot be one without the other. Entrepreneurs are commonly recognized as the business minded individuals that improve upon an existing idea, innovating and adapting a product to a chosen market, while inventors, on the other hand, are credited for being the creators of an entirely new product or service. It is necessary for both to collaborate in order to obtain the success and financial rewards they both desire. http://blog.collegepro.com/small_business_advice/entrepreneurs-versus-inventors-minnesota/ </a:t>
            </a:r>
          </a:p>
          <a:p>
            <a:pPr eaLnBrk="1" hangingPunct="1"/>
            <a:endParaRPr lang="en-US" altLang="en-US" sz="1000" smtClean="0">
              <a:latin typeface="Arial" pitchFamily="34" charset="0"/>
              <a:cs typeface="Arial" pitchFamily="34" charset="0"/>
            </a:endParaRPr>
          </a:p>
          <a:p>
            <a:pPr eaLnBrk="1" hangingPunct="1"/>
            <a:r>
              <a:rPr lang="en-US" altLang="en-US" sz="1000" smtClean="0">
                <a:latin typeface="Arial" pitchFamily="34" charset="0"/>
                <a:cs typeface="Arial" pitchFamily="34" charset="0"/>
              </a:rPr>
              <a:t>Article called are you an inventor or an entrepreneur? http://blogs.hbr.org/cs/2009/06/are_you_an_inventor_or_an_entrepreneur.html </a:t>
            </a:r>
          </a:p>
          <a:p>
            <a:pPr eaLnBrk="1" hangingPunct="1"/>
            <a:endParaRPr lang="en-US" altLang="en-US" sz="1000" smtClean="0">
              <a:latin typeface="Arial" pitchFamily="34" charset="0"/>
              <a:cs typeface="Arial" pitchFamily="34" charset="0"/>
            </a:endParaRPr>
          </a:p>
          <a:p>
            <a:pPr eaLnBrk="1" hangingPunct="1"/>
            <a:endParaRPr lang="en-US" altLang="en-US" sz="1000" smtClean="0">
              <a:latin typeface="Arial" pitchFamily="34" charset="0"/>
              <a:cs typeface="Arial" pitchFamily="34" charset="0"/>
            </a:endParaRPr>
          </a:p>
        </p:txBody>
      </p:sp>
    </p:spTree>
    <p:extLst>
      <p:ext uri="{BB962C8B-B14F-4D97-AF65-F5344CB8AC3E}">
        <p14:creationId xmlns:p14="http://schemas.microsoft.com/office/powerpoint/2010/main" val="2068764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201612-2229-4434-BF2A-4FA098E126DA}" type="slidenum">
              <a:rPr lang="en-US" smtClean="0"/>
              <a:pPr/>
              <a:t>3</a:t>
            </a:fld>
            <a:endParaRPr lang="en-US"/>
          </a:p>
        </p:txBody>
      </p:sp>
    </p:spTree>
    <p:extLst>
      <p:ext uri="{BB962C8B-B14F-4D97-AF65-F5344CB8AC3E}">
        <p14:creationId xmlns:p14="http://schemas.microsoft.com/office/powerpoint/2010/main" val="232274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201612-2229-4434-BF2A-4FA098E126DA}" type="slidenum">
              <a:rPr lang="en-US" smtClean="0"/>
              <a:pPr/>
              <a:t>4</a:t>
            </a:fld>
            <a:endParaRPr lang="en-US"/>
          </a:p>
        </p:txBody>
      </p:sp>
    </p:spTree>
    <p:extLst>
      <p:ext uri="{BB962C8B-B14F-4D97-AF65-F5344CB8AC3E}">
        <p14:creationId xmlns:p14="http://schemas.microsoft.com/office/powerpoint/2010/main" val="2408784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201612-2229-4434-BF2A-4FA098E126DA}" type="slidenum">
              <a:rPr lang="en-US" smtClean="0"/>
              <a:pPr/>
              <a:t>5</a:t>
            </a:fld>
            <a:endParaRPr lang="en-US"/>
          </a:p>
        </p:txBody>
      </p:sp>
    </p:spTree>
    <p:extLst>
      <p:ext uri="{BB962C8B-B14F-4D97-AF65-F5344CB8AC3E}">
        <p14:creationId xmlns:p14="http://schemas.microsoft.com/office/powerpoint/2010/main" val="348269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201612-2229-4434-BF2A-4FA098E126DA}" type="slidenum">
              <a:rPr lang="en-US" smtClean="0"/>
              <a:pPr/>
              <a:t>6</a:t>
            </a:fld>
            <a:endParaRPr lang="en-US"/>
          </a:p>
        </p:txBody>
      </p:sp>
    </p:spTree>
    <p:extLst>
      <p:ext uri="{BB962C8B-B14F-4D97-AF65-F5344CB8AC3E}">
        <p14:creationId xmlns:p14="http://schemas.microsoft.com/office/powerpoint/2010/main" val="2042229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201612-2229-4434-BF2A-4FA098E126DA}" type="slidenum">
              <a:rPr lang="en-US" smtClean="0"/>
              <a:pPr/>
              <a:t>7</a:t>
            </a:fld>
            <a:endParaRPr lang="en-US"/>
          </a:p>
        </p:txBody>
      </p:sp>
    </p:spTree>
    <p:extLst>
      <p:ext uri="{BB962C8B-B14F-4D97-AF65-F5344CB8AC3E}">
        <p14:creationId xmlns:p14="http://schemas.microsoft.com/office/powerpoint/2010/main" val="2296194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201612-2229-4434-BF2A-4FA098E126DA}" type="slidenum">
              <a:rPr lang="en-US" smtClean="0"/>
              <a:pPr/>
              <a:t>8</a:t>
            </a:fld>
            <a:endParaRPr lang="en-US"/>
          </a:p>
        </p:txBody>
      </p:sp>
    </p:spTree>
    <p:extLst>
      <p:ext uri="{BB962C8B-B14F-4D97-AF65-F5344CB8AC3E}">
        <p14:creationId xmlns:p14="http://schemas.microsoft.com/office/powerpoint/2010/main" val="3095574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201612-2229-4434-BF2A-4FA098E126DA}" type="slidenum">
              <a:rPr lang="en-US" smtClean="0"/>
              <a:pPr/>
              <a:t>9</a:t>
            </a:fld>
            <a:endParaRPr lang="en-US"/>
          </a:p>
        </p:txBody>
      </p:sp>
    </p:spTree>
    <p:extLst>
      <p:ext uri="{BB962C8B-B14F-4D97-AF65-F5344CB8AC3E}">
        <p14:creationId xmlns:p14="http://schemas.microsoft.com/office/powerpoint/2010/main" val="2051694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201612-2229-4434-BF2A-4FA098E126DA}" type="slidenum">
              <a:rPr lang="en-US" smtClean="0"/>
              <a:pPr/>
              <a:t>10</a:t>
            </a:fld>
            <a:endParaRPr lang="en-US"/>
          </a:p>
        </p:txBody>
      </p:sp>
    </p:spTree>
    <p:extLst>
      <p:ext uri="{BB962C8B-B14F-4D97-AF65-F5344CB8AC3E}">
        <p14:creationId xmlns:p14="http://schemas.microsoft.com/office/powerpoint/2010/main" val="3223553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7255D37D-A340-4350-B48D-F3D9E4F64775}" type="slidenum">
              <a:rPr lang="en-US" altLang="en-US" smtClean="0"/>
              <a:pPr/>
              <a:t>‹#›</a:t>
            </a:fld>
            <a:endParaRPr lang="en-US" altLang="en-US"/>
          </a:p>
        </p:txBody>
      </p:sp>
    </p:spTree>
    <p:extLst>
      <p:ext uri="{BB962C8B-B14F-4D97-AF65-F5344CB8AC3E}">
        <p14:creationId xmlns:p14="http://schemas.microsoft.com/office/powerpoint/2010/main" val="3091179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2399D047-627E-49D9-82E3-5ECCC0BB7220}" type="slidenum">
              <a:rPr lang="en-US" altLang="en-US" smtClean="0"/>
              <a:pPr/>
              <a:t>‹#›</a:t>
            </a:fld>
            <a:endParaRPr lang="en-US" altLang="en-US"/>
          </a:p>
        </p:txBody>
      </p:sp>
    </p:spTree>
    <p:extLst>
      <p:ext uri="{BB962C8B-B14F-4D97-AF65-F5344CB8AC3E}">
        <p14:creationId xmlns:p14="http://schemas.microsoft.com/office/powerpoint/2010/main" val="3945265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0D73E23D-D7E7-4AE4-8034-B058A4FAD9FB}" type="slidenum">
              <a:rPr lang="en-US" altLang="en-US" smtClean="0"/>
              <a:pPr/>
              <a:t>‹#›</a:t>
            </a:fld>
            <a:endParaRPr lang="en-US" altLang="en-US"/>
          </a:p>
        </p:txBody>
      </p:sp>
    </p:spTree>
    <p:extLst>
      <p:ext uri="{BB962C8B-B14F-4D97-AF65-F5344CB8AC3E}">
        <p14:creationId xmlns:p14="http://schemas.microsoft.com/office/powerpoint/2010/main" val="2346740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330E3A76-7A06-4A79-83D0-C602A1B8E4F3}" type="slidenum">
              <a:rPr lang="en-US" altLang="en-US" smtClean="0"/>
              <a:pPr/>
              <a:t>‹#›</a:t>
            </a:fld>
            <a:endParaRPr lang="en-US" altLang="en-US"/>
          </a:p>
        </p:txBody>
      </p:sp>
    </p:spTree>
    <p:extLst>
      <p:ext uri="{BB962C8B-B14F-4D97-AF65-F5344CB8AC3E}">
        <p14:creationId xmlns:p14="http://schemas.microsoft.com/office/powerpoint/2010/main" val="4017993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40A728B6-4E87-47D1-9F8C-63F1294B5D2D}" type="slidenum">
              <a:rPr lang="en-US" altLang="en-US" smtClean="0"/>
              <a:pPr/>
              <a:t>‹#›</a:t>
            </a:fld>
            <a:endParaRPr lang="en-US" altLang="en-US"/>
          </a:p>
        </p:txBody>
      </p:sp>
    </p:spTree>
    <p:extLst>
      <p:ext uri="{BB962C8B-B14F-4D97-AF65-F5344CB8AC3E}">
        <p14:creationId xmlns:p14="http://schemas.microsoft.com/office/powerpoint/2010/main" val="1107099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fld id="{7C41CE17-F49E-4E6A-89C8-DE5C00491240}" type="slidenum">
              <a:rPr lang="en-US" altLang="en-US" smtClean="0"/>
              <a:pPr/>
              <a:t>‹#›</a:t>
            </a:fld>
            <a:endParaRPr lang="en-US" altLang="en-US"/>
          </a:p>
        </p:txBody>
      </p:sp>
    </p:spTree>
    <p:extLst>
      <p:ext uri="{BB962C8B-B14F-4D97-AF65-F5344CB8AC3E}">
        <p14:creationId xmlns:p14="http://schemas.microsoft.com/office/powerpoint/2010/main" val="1201801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fld id="{DAE55243-40E4-401E-8C03-3069E6E5E64C}" type="slidenum">
              <a:rPr lang="en-US" altLang="en-US" smtClean="0"/>
              <a:pPr/>
              <a:t>‹#›</a:t>
            </a:fld>
            <a:endParaRPr lang="en-US" altLang="en-US"/>
          </a:p>
        </p:txBody>
      </p:sp>
    </p:spTree>
    <p:extLst>
      <p:ext uri="{BB962C8B-B14F-4D97-AF65-F5344CB8AC3E}">
        <p14:creationId xmlns:p14="http://schemas.microsoft.com/office/powerpoint/2010/main" val="2197185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fld id="{7C8DFC2B-618B-41D7-A2DC-F38D5243066A}" type="slidenum">
              <a:rPr lang="en-US" altLang="en-US" smtClean="0"/>
              <a:pPr/>
              <a:t>‹#›</a:t>
            </a:fld>
            <a:endParaRPr lang="en-US" altLang="en-US"/>
          </a:p>
        </p:txBody>
      </p:sp>
    </p:spTree>
    <p:extLst>
      <p:ext uri="{BB962C8B-B14F-4D97-AF65-F5344CB8AC3E}">
        <p14:creationId xmlns:p14="http://schemas.microsoft.com/office/powerpoint/2010/main" val="2946074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fld id="{AB7EC64B-CCDA-4956-BC54-9ECD9EB88F4B}" type="slidenum">
              <a:rPr lang="en-US" altLang="en-US" smtClean="0"/>
              <a:pPr/>
              <a:t>‹#›</a:t>
            </a:fld>
            <a:endParaRPr lang="en-US" altLang="en-US"/>
          </a:p>
        </p:txBody>
      </p:sp>
    </p:spTree>
    <p:extLst>
      <p:ext uri="{BB962C8B-B14F-4D97-AF65-F5344CB8AC3E}">
        <p14:creationId xmlns:p14="http://schemas.microsoft.com/office/powerpoint/2010/main" val="2714324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fld id="{0B1894D0-986B-4E90-A4BE-3159C98F475B}" type="slidenum">
              <a:rPr lang="en-US" altLang="en-US" smtClean="0"/>
              <a:pPr/>
              <a:t>‹#›</a:t>
            </a:fld>
            <a:endParaRPr lang="en-US" altLang="en-US"/>
          </a:p>
        </p:txBody>
      </p:sp>
    </p:spTree>
    <p:extLst>
      <p:ext uri="{BB962C8B-B14F-4D97-AF65-F5344CB8AC3E}">
        <p14:creationId xmlns:p14="http://schemas.microsoft.com/office/powerpoint/2010/main" val="1908855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fld id="{953F1DED-B36E-4C6A-B8D8-00038CEE1998}" type="slidenum">
              <a:rPr lang="en-US" altLang="en-US" smtClean="0"/>
              <a:pPr/>
              <a:t>‹#›</a:t>
            </a:fld>
            <a:endParaRPr lang="en-US" altLang="en-US"/>
          </a:p>
        </p:txBody>
      </p:sp>
    </p:spTree>
    <p:extLst>
      <p:ext uri="{BB962C8B-B14F-4D97-AF65-F5344CB8AC3E}">
        <p14:creationId xmlns:p14="http://schemas.microsoft.com/office/powerpoint/2010/main" val="172508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FD74B5-FCEC-448F-9849-F916DCF0C6D4}" type="slidenum">
              <a:rPr lang="en-US" altLang="en-US" smtClean="0"/>
              <a:pPr/>
              <a:t>‹#›</a:t>
            </a:fld>
            <a:endParaRPr lang="en-US" altLang="en-US"/>
          </a:p>
        </p:txBody>
      </p:sp>
    </p:spTree>
    <p:extLst>
      <p:ext uri="{BB962C8B-B14F-4D97-AF65-F5344CB8AC3E}">
        <p14:creationId xmlns:p14="http://schemas.microsoft.com/office/powerpoint/2010/main" val="108787404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slide" Target="slide27.xml"/><Relationship Id="rId5" Type="http://schemas.openxmlformats.org/officeDocument/2006/relationships/slide" Target="slide26.xml"/><Relationship Id="rId4" Type="http://schemas.openxmlformats.org/officeDocument/2006/relationships/slide" Target="slide25.xml"/></Relationships>
</file>

<file path=ppt/slides/_rels/slide24.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slide" Target="slide23.xml"/><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slide" Target="slide23.xml"/><Relationship Id="rId4" Type="http://schemas.openxmlformats.org/officeDocument/2006/relationships/image" Target="../media/image45.jp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slide" Target="slide23.xml"/><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slide" Target="slide23.xml"/><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0.jpg"/><Relationship Id="rId7"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gif"/><Relationship Id="rId5" Type="http://schemas.openxmlformats.org/officeDocument/2006/relationships/image" Target="../media/image8.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g"/><Relationship Id="rId7"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0.jpg"/><Relationship Id="rId7"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048000" y="1676400"/>
            <a:ext cx="5943600" cy="3657600"/>
          </a:xfrm>
        </p:spPr>
        <p:txBody>
          <a:bodyPr>
            <a:noAutofit/>
          </a:bodyPr>
          <a:lstStyle/>
          <a:p>
            <a:pPr eaLnBrk="1" hangingPunct="1">
              <a:defRPr/>
            </a:pPr>
            <a:r>
              <a:rPr lang="en-US" altLang="en-US" sz="8000" dirty="0" smtClean="0">
                <a:latin typeface="KG Shadow of the Day" panose="02000503000000020003" pitchFamily="2" charset="0"/>
                <a:cs typeface="Mufferaw" panose="03080602050302020201" pitchFamily="66" charset="0"/>
              </a:rPr>
              <a:t>What is an</a:t>
            </a:r>
            <a:br>
              <a:rPr lang="en-US" altLang="en-US" sz="8000" dirty="0" smtClean="0">
                <a:latin typeface="KG Shadow of the Day" panose="02000503000000020003" pitchFamily="2" charset="0"/>
                <a:cs typeface="Mufferaw" panose="03080602050302020201" pitchFamily="66" charset="0"/>
              </a:rPr>
            </a:br>
            <a:r>
              <a:rPr lang="en-US" altLang="en-US" sz="6000" dirty="0" smtClean="0">
                <a:latin typeface="KG Shadow of the Day" panose="02000503000000020003" pitchFamily="2" charset="0"/>
                <a:cs typeface="Mufferaw" panose="03080602050302020201" pitchFamily="66" charset="0"/>
              </a:rPr>
              <a:t>Entrepreneur?</a:t>
            </a:r>
            <a:endParaRPr lang="en-US" altLang="en-US" sz="8000" dirty="0" smtClean="0">
              <a:latin typeface="KG Shadow of the Day" panose="02000503000000020003" pitchFamily="2" charset="0"/>
              <a:cs typeface="Mufferaw" panose="03080602050302020201" pitchFamily="66" charset="0"/>
            </a:endParaRPr>
          </a:p>
        </p:txBody>
      </p:sp>
      <p:sp>
        <p:nvSpPr>
          <p:cNvPr id="2" name="TextBox 1"/>
          <p:cNvSpPr txBox="1"/>
          <p:nvPr/>
        </p:nvSpPr>
        <p:spPr>
          <a:xfrm>
            <a:off x="6019800" y="4343400"/>
            <a:ext cx="5029200" cy="461665"/>
          </a:xfrm>
          <a:prstGeom prst="rect">
            <a:avLst/>
          </a:prstGeom>
          <a:noFill/>
        </p:spPr>
        <p:txBody>
          <a:bodyPr wrap="square" rtlCol="0">
            <a:spAutoFit/>
          </a:bodyPr>
          <a:lstStyle/>
          <a:p>
            <a:r>
              <a:rPr lang="en-US" sz="2400" dirty="0" smtClean="0"/>
              <a:t>By Megan Rees</a:t>
            </a:r>
            <a:endParaRPr lang="en-US" sz="2400"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274638"/>
            <a:ext cx="6629400" cy="1096962"/>
          </a:xfrm>
        </p:spPr>
        <p:txBody>
          <a:bodyPr>
            <a:noAutofit/>
          </a:bodyPr>
          <a:lstStyle/>
          <a:p>
            <a:r>
              <a:rPr lang="en-US" sz="3600" dirty="0">
                <a:latin typeface="KG Shadow of the Day" panose="02000503000000020003" pitchFamily="2" charset="0"/>
              </a:rPr>
              <a:t>Why should parents care about entrepreneurship education?</a:t>
            </a:r>
          </a:p>
        </p:txBody>
      </p:sp>
      <p:sp>
        <p:nvSpPr>
          <p:cNvPr id="3" name="Content Placeholder 2"/>
          <p:cNvSpPr>
            <a:spLocks noGrp="1"/>
          </p:cNvSpPr>
          <p:nvPr>
            <p:ph idx="1"/>
          </p:nvPr>
        </p:nvSpPr>
        <p:spPr>
          <a:xfrm>
            <a:off x="2133600" y="1828801"/>
            <a:ext cx="6553200" cy="2895599"/>
          </a:xfrm>
        </p:spPr>
        <p:txBody>
          <a:bodyPr>
            <a:normAutofit fontScale="92500" lnSpcReduction="10000"/>
          </a:bodyPr>
          <a:lstStyle/>
          <a:p>
            <a:pPr marL="0" indent="0">
              <a:spcBef>
                <a:spcPts val="0"/>
              </a:spcBef>
              <a:buNone/>
            </a:pPr>
            <a:r>
              <a:rPr lang="en-US" sz="2400" dirty="0" smtClean="0"/>
              <a:t>“I’ve seen apathetic kids whose families have been on welfare for generations get excited about school and their futures. They discover that they can participate in our economy and earn money. </a:t>
            </a:r>
            <a:r>
              <a:rPr lang="en-US" sz="2400" b="1" dirty="0" smtClean="0"/>
              <a:t>They quickly realize that to do so, they must to learn to read, write and do math.”</a:t>
            </a:r>
          </a:p>
          <a:p>
            <a:pPr>
              <a:spcBef>
                <a:spcPts val="0"/>
              </a:spcBef>
            </a:pPr>
            <a:endParaRPr lang="en-US" sz="2400" b="1" dirty="0"/>
          </a:p>
          <a:p>
            <a:pPr marL="0" indent="0">
              <a:spcBef>
                <a:spcPts val="0"/>
              </a:spcBef>
              <a:buNone/>
            </a:pPr>
            <a:endParaRPr lang="en-US" sz="2400" b="1" dirty="0" smtClean="0"/>
          </a:p>
          <a:p>
            <a:pPr marL="0" indent="0">
              <a:buNone/>
            </a:pPr>
            <a:r>
              <a:rPr lang="en-US" sz="1300" b="1" dirty="0" smtClean="0"/>
              <a:t>         </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4130119"/>
            <a:ext cx="1905000" cy="2540000"/>
          </a:xfrm>
          <a:prstGeom prst="rect">
            <a:avLst/>
          </a:prstGeom>
          <a:ln>
            <a:solidFill>
              <a:schemeClr val="accent1"/>
            </a:solidFill>
          </a:ln>
        </p:spPr>
      </p:pic>
      <p:sp>
        <p:nvSpPr>
          <p:cNvPr id="5" name="TextBox 4"/>
          <p:cNvSpPr txBox="1"/>
          <p:nvPr/>
        </p:nvSpPr>
        <p:spPr>
          <a:xfrm>
            <a:off x="1981200" y="4124441"/>
            <a:ext cx="4895088" cy="2092881"/>
          </a:xfrm>
          <a:prstGeom prst="rect">
            <a:avLst/>
          </a:prstGeom>
          <a:noFill/>
        </p:spPr>
        <p:txBody>
          <a:bodyPr wrap="square" rtlCol="0">
            <a:spAutoFit/>
          </a:bodyPr>
          <a:lstStyle/>
          <a:p>
            <a:pPr>
              <a:spcBef>
                <a:spcPts val="0"/>
              </a:spcBef>
            </a:pPr>
            <a:r>
              <a:rPr lang="en-US" sz="2400" dirty="0" smtClean="0"/>
              <a:t>“</a:t>
            </a:r>
            <a:r>
              <a:rPr lang="en-US" sz="2400" dirty="0"/>
              <a:t>I’ve also seen how owning even the simplest small business fills a teen with pride.”</a:t>
            </a:r>
            <a:r>
              <a:rPr lang="en-US" sz="2400" b="1" dirty="0"/>
              <a:t> </a:t>
            </a:r>
          </a:p>
          <a:p>
            <a:endParaRPr lang="en-US" sz="1000" b="1" dirty="0" smtClean="0"/>
          </a:p>
          <a:p>
            <a:endParaRPr lang="en-US" sz="1000" b="1" dirty="0"/>
          </a:p>
          <a:p>
            <a:r>
              <a:rPr lang="en-US" sz="1000" b="1" dirty="0" smtClean="0"/>
              <a:t>* </a:t>
            </a:r>
            <a:r>
              <a:rPr lang="en-US" sz="1000" b="1" dirty="0"/>
              <a:t>Why Every School in America Should Teach Entrepreneurship</a:t>
            </a:r>
            <a:r>
              <a:rPr lang="en-US" sz="1000" b="1" dirty="0" smtClean="0"/>
              <a:t>, Steve </a:t>
            </a:r>
            <a:r>
              <a:rPr lang="en-US" sz="1000" b="1" dirty="0" err="1" smtClean="0"/>
              <a:t>Mariotti</a:t>
            </a:r>
            <a:r>
              <a:rPr lang="en-US" sz="1000" b="1" dirty="0" smtClean="0"/>
              <a:t> – Network for Teaching Entrepreneurship (NFTE)</a:t>
            </a:r>
            <a:endParaRPr lang="en-US" sz="1000" dirty="0"/>
          </a:p>
          <a:p>
            <a:endParaRPr lang="en-US" dirty="0"/>
          </a:p>
        </p:txBody>
      </p:sp>
    </p:spTree>
    <p:extLst>
      <p:ext uri="{BB962C8B-B14F-4D97-AF65-F5344CB8AC3E}">
        <p14:creationId xmlns:p14="http://schemas.microsoft.com/office/powerpoint/2010/main" val="24366441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09145" y="304800"/>
            <a:ext cx="8229600" cy="1143000"/>
          </a:xfrm>
        </p:spPr>
        <p:txBody>
          <a:bodyPr>
            <a:normAutofit/>
          </a:bodyPr>
          <a:lstStyle/>
          <a:p>
            <a:r>
              <a:rPr lang="en-US" sz="5400" dirty="0" smtClean="0">
                <a:latin typeface="KG Shadow of the Day" panose="02000503000000020003" pitchFamily="2" charset="0"/>
              </a:rPr>
              <a:t>Who is this Entrepreneur?</a:t>
            </a:r>
            <a:endParaRPr lang="en-US" sz="5400" dirty="0">
              <a:latin typeface="KG Shadow of the Day" panose="02000503000000020003" pitchFamily="2" charset="0"/>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4159" y="1297425"/>
            <a:ext cx="4450530" cy="5563163"/>
          </a:xfr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59" y="1251388"/>
            <a:ext cx="4495800" cy="5619750"/>
          </a:xfrm>
          <a:prstGeom prst="rect">
            <a:avLst/>
          </a:prstGeom>
        </p:spPr>
      </p:pic>
      <p:sp>
        <p:nvSpPr>
          <p:cNvPr id="8" name="TextBox 7"/>
          <p:cNvSpPr txBox="1"/>
          <p:nvPr/>
        </p:nvSpPr>
        <p:spPr>
          <a:xfrm>
            <a:off x="4311869" y="1371600"/>
            <a:ext cx="4572000" cy="3477875"/>
          </a:xfrm>
          <a:prstGeom prst="rect">
            <a:avLst/>
          </a:prstGeom>
          <a:solidFill>
            <a:schemeClr val="bg1"/>
          </a:solidFill>
          <a:effectLst>
            <a:innerShdw blurRad="114300">
              <a:prstClr val="black"/>
            </a:innerShdw>
          </a:effectLst>
        </p:spPr>
        <p:txBody>
          <a:bodyPr wrap="square" rtlCol="0">
            <a:spAutoFit/>
          </a:bodyPr>
          <a:lstStyle/>
          <a:p>
            <a:pPr marL="457200" indent="-457200">
              <a:buBlip>
                <a:blip r:embed="rId5"/>
              </a:buBlip>
            </a:pPr>
            <a:r>
              <a:rPr lang="en-US" sz="2200" dirty="0" smtClean="0"/>
              <a:t>1954 - Present</a:t>
            </a:r>
          </a:p>
          <a:p>
            <a:pPr marL="457200" indent="-457200">
              <a:buBlip>
                <a:blip r:embed="rId5"/>
              </a:buBlip>
            </a:pPr>
            <a:r>
              <a:rPr lang="en-US" sz="2200" dirty="0" smtClean="0"/>
              <a:t>Net Worth: $2.7 Billion</a:t>
            </a:r>
          </a:p>
          <a:p>
            <a:pPr marL="457200" indent="-457200">
              <a:buBlip>
                <a:blip r:embed="rId5"/>
              </a:buBlip>
            </a:pPr>
            <a:r>
              <a:rPr lang="en-US" sz="2200" dirty="0" smtClean="0"/>
              <a:t>Industry: Entertainment</a:t>
            </a:r>
          </a:p>
          <a:p>
            <a:pPr marL="457200" indent="-457200">
              <a:buBlip>
                <a:blip r:embed="rId5"/>
              </a:buBlip>
            </a:pPr>
            <a:r>
              <a:rPr lang="en-US" sz="2200" dirty="0" smtClean="0"/>
              <a:t>Born in poverty, abused as a child.</a:t>
            </a:r>
          </a:p>
          <a:p>
            <a:pPr marL="457200" indent="-457200">
              <a:buBlip>
                <a:blip r:embed="rId5"/>
              </a:buBlip>
            </a:pPr>
            <a:r>
              <a:rPr lang="en-US" sz="2200" dirty="0" smtClean="0"/>
              <a:t>Talk Show Host</a:t>
            </a:r>
          </a:p>
          <a:p>
            <a:pPr marL="457200" indent="-457200">
              <a:buBlip>
                <a:blip r:embed="rId5"/>
              </a:buBlip>
            </a:pPr>
            <a:r>
              <a:rPr lang="en-US" sz="2200" dirty="0" smtClean="0"/>
              <a:t>Owns a company called Harpo Studios</a:t>
            </a:r>
          </a:p>
          <a:p>
            <a:pPr marL="457200" indent="-457200">
              <a:buBlip>
                <a:blip r:embed="rId5"/>
              </a:buBlip>
            </a:pPr>
            <a:r>
              <a:rPr lang="en-US" sz="2200" dirty="0" smtClean="0"/>
              <a:t>Has over 250 employees</a:t>
            </a:r>
          </a:p>
          <a:p>
            <a:pPr marL="457200" indent="-457200">
              <a:buBlip>
                <a:blip r:embed="rId5"/>
              </a:buBlip>
            </a:pPr>
            <a:r>
              <a:rPr lang="en-US" sz="2200" dirty="0" smtClean="0"/>
              <a:t>Co-founded Oxygen Media</a:t>
            </a:r>
            <a:endParaRPr lang="en-US" sz="2200" dirty="0"/>
          </a:p>
        </p:txBody>
      </p:sp>
      <p:sp>
        <p:nvSpPr>
          <p:cNvPr id="9" name="Rectangle 8"/>
          <p:cNvSpPr/>
          <p:nvPr/>
        </p:nvSpPr>
        <p:spPr>
          <a:xfrm>
            <a:off x="5347844" y="4839737"/>
            <a:ext cx="2842445" cy="1938992"/>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60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KG Shadow of the Day" panose="02000503000000020003" pitchFamily="2" charset="0"/>
              </a:rPr>
              <a:t>Oprah </a:t>
            </a:r>
          </a:p>
          <a:p>
            <a:pPr algn="ctr"/>
            <a:r>
              <a:rPr lang="en-US" sz="60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KG Shadow of the Day" panose="02000503000000020003" pitchFamily="2" charset="0"/>
              </a:rPr>
              <a:t>Winfrey</a:t>
            </a:r>
            <a:endParaRPr lang="en-US" sz="60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KG Shadow of the Day" panose="02000503000000020003" pitchFamily="2" charset="0"/>
            </a:endParaRPr>
          </a:p>
        </p:txBody>
      </p:sp>
    </p:spTree>
    <p:extLst>
      <p:ext uri="{BB962C8B-B14F-4D97-AF65-F5344CB8AC3E}">
        <p14:creationId xmlns:p14="http://schemas.microsoft.com/office/powerpoint/2010/main" val="3447357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6" presetClass="exit" presetSubtype="32" fill="hold" nodeType="clickEffect">
                                  <p:stCondLst>
                                    <p:cond delay="0"/>
                                  </p:stCondLst>
                                  <p:childTnLst>
                                    <p:animEffect transition="out" filter="circle(out)">
                                      <p:cBhvr>
                                        <p:cTn id="38" dur="2000"/>
                                        <p:tgtEl>
                                          <p:spTgt spid="7"/>
                                        </p:tgtEl>
                                      </p:cBhvr>
                                    </p:animEffect>
                                    <p:set>
                                      <p:cBhvr>
                                        <p:cTn id="39" dur="1" fill="hold">
                                          <p:stCondLst>
                                            <p:cond delay="1999"/>
                                          </p:stCondLst>
                                        </p:cTn>
                                        <p:tgtEl>
                                          <p:spTgt spid="7"/>
                                        </p:tgtEl>
                                        <p:attrNameLst>
                                          <p:attrName>style.visibility</p:attrName>
                                        </p:attrNameLst>
                                      </p:cBhvr>
                                      <p:to>
                                        <p:strVal val="hidden"/>
                                      </p:to>
                                    </p:set>
                                  </p:childTnLst>
                                </p:cTn>
                              </p:par>
                              <p:par>
                                <p:cTn id="40" presetID="2" presetClass="entr" presetSubtype="4"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ppt_x"/>
                                          </p:val>
                                        </p:tav>
                                        <p:tav tm="100000">
                                          <p:val>
                                            <p:strVal val="#ppt_x"/>
                                          </p:val>
                                        </p:tav>
                                      </p:tavLst>
                                    </p:anim>
                                    <p:anim calcmode="lin" valueType="num">
                                      <p:cBhvr additive="base">
                                        <p:cTn id="4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09145" y="304800"/>
            <a:ext cx="8229600" cy="1143000"/>
          </a:xfrm>
        </p:spPr>
        <p:txBody>
          <a:bodyPr>
            <a:normAutofit/>
          </a:bodyPr>
          <a:lstStyle/>
          <a:p>
            <a:r>
              <a:rPr lang="en-US" sz="5400" dirty="0" smtClean="0">
                <a:latin typeface="KG Shadow of the Day" panose="02000503000000020003" pitchFamily="2" charset="0"/>
              </a:rPr>
              <a:t>Who is this Entrepreneur?</a:t>
            </a:r>
            <a:endParaRPr lang="en-US" sz="5400" dirty="0">
              <a:latin typeface="KG Shadow of the Day" panose="02000503000000020003" pitchFamily="2" charset="0"/>
            </a:endParaRPr>
          </a:p>
        </p:txBody>
      </p:sp>
      <p:sp>
        <p:nvSpPr>
          <p:cNvPr id="8" name="TextBox 7"/>
          <p:cNvSpPr txBox="1"/>
          <p:nvPr/>
        </p:nvSpPr>
        <p:spPr>
          <a:xfrm>
            <a:off x="4311869" y="1467078"/>
            <a:ext cx="4572000" cy="3416320"/>
          </a:xfrm>
          <a:prstGeom prst="rect">
            <a:avLst/>
          </a:prstGeom>
          <a:solidFill>
            <a:schemeClr val="bg1"/>
          </a:solidFill>
          <a:effectLst>
            <a:innerShdw blurRad="114300">
              <a:prstClr val="black"/>
            </a:innerShdw>
          </a:effectLst>
        </p:spPr>
        <p:txBody>
          <a:bodyPr wrap="square" rtlCol="0">
            <a:spAutoFit/>
          </a:bodyPr>
          <a:lstStyle/>
          <a:p>
            <a:pPr marL="457200" indent="-457200">
              <a:buBlip>
                <a:blip r:embed="rId3"/>
              </a:buBlip>
            </a:pPr>
            <a:r>
              <a:rPr lang="en-US" sz="2400" dirty="0" smtClean="0"/>
              <a:t>1863-1947</a:t>
            </a:r>
          </a:p>
          <a:p>
            <a:pPr marL="457200" indent="-457200">
              <a:buBlip>
                <a:blip r:embed="rId3"/>
              </a:buBlip>
            </a:pPr>
            <a:r>
              <a:rPr lang="en-US" sz="2400" dirty="0" smtClean="0"/>
              <a:t>Net Worth: $1.1 Billion</a:t>
            </a:r>
          </a:p>
          <a:p>
            <a:pPr marL="457200" indent="-457200">
              <a:buBlip>
                <a:blip r:embed="rId3"/>
              </a:buBlip>
            </a:pPr>
            <a:r>
              <a:rPr lang="en-US" sz="2400" dirty="0" smtClean="0"/>
              <a:t>Industry: Auto-motive</a:t>
            </a:r>
          </a:p>
          <a:p>
            <a:pPr marL="457200" indent="-457200">
              <a:buBlip>
                <a:blip r:embed="rId3"/>
              </a:buBlip>
            </a:pPr>
            <a:r>
              <a:rPr lang="en-US" sz="2400" dirty="0" smtClean="0"/>
              <a:t>Son of a farmer</a:t>
            </a:r>
          </a:p>
          <a:p>
            <a:pPr marL="457200" indent="-457200">
              <a:buBlip>
                <a:blip r:embed="rId3"/>
              </a:buBlip>
            </a:pPr>
            <a:r>
              <a:rPr lang="en-US" sz="2400" dirty="0" smtClean="0"/>
              <a:t>Had Dyslexia</a:t>
            </a:r>
          </a:p>
          <a:p>
            <a:pPr marL="457200" indent="-457200">
              <a:buBlip>
                <a:blip r:embed="rId3"/>
              </a:buBlip>
            </a:pPr>
            <a:r>
              <a:rPr lang="en-US" sz="2400" dirty="0" smtClean="0"/>
              <a:t>Friends with Thomas Edison</a:t>
            </a:r>
          </a:p>
          <a:p>
            <a:pPr marL="457200" indent="-457200">
              <a:buBlip>
                <a:blip r:embed="rId3"/>
              </a:buBlip>
            </a:pPr>
            <a:r>
              <a:rPr lang="en-US" sz="2400" dirty="0" smtClean="0"/>
              <a:t>Invented the assembly line</a:t>
            </a:r>
          </a:p>
          <a:p>
            <a:pPr marL="457200" indent="-457200">
              <a:buBlip>
                <a:blip r:embed="rId3"/>
              </a:buBlip>
            </a:pPr>
            <a:r>
              <a:rPr lang="en-US" sz="2400" dirty="0" smtClean="0"/>
              <a:t>Had two failed businesses before he succeeded.</a:t>
            </a:r>
          </a:p>
        </p:txBody>
      </p:sp>
      <p:sp>
        <p:nvSpPr>
          <p:cNvPr id="9" name="Rectangle 8"/>
          <p:cNvSpPr/>
          <p:nvPr/>
        </p:nvSpPr>
        <p:spPr>
          <a:xfrm>
            <a:off x="5677058" y="4919008"/>
            <a:ext cx="2116284" cy="1938992"/>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60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KG Shadow of the Day" panose="02000503000000020003" pitchFamily="2" charset="0"/>
              </a:rPr>
              <a:t>Henry</a:t>
            </a:r>
          </a:p>
          <a:p>
            <a:pPr algn="ctr"/>
            <a:r>
              <a:rPr lang="en-US" sz="6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KG Shadow of the Day" panose="02000503000000020003" pitchFamily="2" charset="0"/>
              </a:rPr>
              <a:t>Ford</a:t>
            </a:r>
            <a:endParaRPr lang="en-US" sz="60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KG Shadow of the Day" panose="02000503000000020003" pitchFamily="2"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29" y="1432919"/>
            <a:ext cx="3952454" cy="545661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657" y="1432919"/>
            <a:ext cx="3952454" cy="5456612"/>
          </a:xfrm>
          <a:prstGeom prst="rect">
            <a:avLst/>
          </a:prstGeom>
        </p:spPr>
      </p:pic>
    </p:spTree>
    <p:extLst>
      <p:ext uri="{BB962C8B-B14F-4D97-AF65-F5344CB8AC3E}">
        <p14:creationId xmlns:p14="http://schemas.microsoft.com/office/powerpoint/2010/main" val="1032875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par>
                                <p:cTn id="40" presetID="14" presetClass="exit" presetSubtype="10" fill="hold" nodeType="withEffect">
                                  <p:stCondLst>
                                    <p:cond delay="0"/>
                                  </p:stCondLst>
                                  <p:childTnLst>
                                    <p:animEffect transition="out" filter="randombar(horizontal)">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09145" y="304800"/>
            <a:ext cx="8229600" cy="1143000"/>
          </a:xfrm>
        </p:spPr>
        <p:txBody>
          <a:bodyPr>
            <a:normAutofit/>
          </a:bodyPr>
          <a:lstStyle/>
          <a:p>
            <a:r>
              <a:rPr lang="en-US" sz="5400" dirty="0" smtClean="0">
                <a:latin typeface="KG Shadow of the Day" panose="02000503000000020003" pitchFamily="2" charset="0"/>
              </a:rPr>
              <a:t>Who is this Entrepreneur?</a:t>
            </a:r>
            <a:endParaRPr lang="en-US" sz="5400" dirty="0">
              <a:latin typeface="KG Shadow of the Day" panose="02000503000000020003" pitchFamily="2" charset="0"/>
            </a:endParaRPr>
          </a:p>
        </p:txBody>
      </p:sp>
      <p:sp>
        <p:nvSpPr>
          <p:cNvPr id="8" name="TextBox 7"/>
          <p:cNvSpPr txBox="1"/>
          <p:nvPr/>
        </p:nvSpPr>
        <p:spPr>
          <a:xfrm>
            <a:off x="4311869" y="1352484"/>
            <a:ext cx="4572000" cy="3477875"/>
          </a:xfrm>
          <a:prstGeom prst="rect">
            <a:avLst/>
          </a:prstGeom>
          <a:solidFill>
            <a:schemeClr val="bg1"/>
          </a:solidFill>
          <a:effectLst>
            <a:innerShdw blurRad="114300">
              <a:prstClr val="black"/>
            </a:innerShdw>
          </a:effectLst>
        </p:spPr>
        <p:txBody>
          <a:bodyPr wrap="square" rtlCol="0">
            <a:spAutoFit/>
          </a:bodyPr>
          <a:lstStyle/>
          <a:p>
            <a:pPr marL="457200" indent="-457200">
              <a:buBlip>
                <a:blip r:embed="rId3"/>
              </a:buBlip>
            </a:pPr>
            <a:r>
              <a:rPr lang="en-US" sz="2200" dirty="0" smtClean="0"/>
              <a:t>1847- 1931</a:t>
            </a:r>
          </a:p>
          <a:p>
            <a:pPr marL="457200" indent="-457200">
              <a:buBlip>
                <a:blip r:embed="rId3"/>
              </a:buBlip>
            </a:pPr>
            <a:r>
              <a:rPr lang="en-US" sz="2200" dirty="0" smtClean="0"/>
              <a:t>Net Worth: $12 Million</a:t>
            </a:r>
          </a:p>
          <a:p>
            <a:pPr marL="457200" indent="-457200">
              <a:buBlip>
                <a:blip r:embed="rId3"/>
              </a:buBlip>
            </a:pPr>
            <a:r>
              <a:rPr lang="en-US" sz="2200" dirty="0" smtClean="0"/>
              <a:t>Industry: Science</a:t>
            </a:r>
          </a:p>
          <a:p>
            <a:pPr marL="457200" indent="-457200">
              <a:buBlip>
                <a:blip r:embed="rId3"/>
              </a:buBlip>
            </a:pPr>
            <a:r>
              <a:rPr lang="en-US" sz="2200" dirty="0" smtClean="0"/>
              <a:t>Born poor, deaf in one ear</a:t>
            </a:r>
          </a:p>
          <a:p>
            <a:pPr marL="457200" indent="-457200">
              <a:buBlip>
                <a:blip r:embed="rId3"/>
              </a:buBlip>
            </a:pPr>
            <a:r>
              <a:rPr lang="en-US" sz="2200" dirty="0" smtClean="0"/>
              <a:t>Created thousands of inventions and patents</a:t>
            </a:r>
          </a:p>
          <a:p>
            <a:pPr marL="457200" indent="-457200">
              <a:buBlip>
                <a:blip r:embed="rId3"/>
              </a:buBlip>
            </a:pPr>
            <a:r>
              <a:rPr lang="en-US" sz="2200" dirty="0" smtClean="0"/>
              <a:t>Failed more times than he succeeded!</a:t>
            </a:r>
          </a:p>
          <a:p>
            <a:pPr marL="457200" indent="-457200">
              <a:buBlip>
                <a:blip r:embed="rId3"/>
              </a:buBlip>
            </a:pPr>
            <a:r>
              <a:rPr lang="en-US" sz="2200" dirty="0" smtClean="0"/>
              <a:t>His inventions changed the world.</a:t>
            </a:r>
          </a:p>
        </p:txBody>
      </p:sp>
      <p:sp>
        <p:nvSpPr>
          <p:cNvPr id="9" name="Rectangle 8"/>
          <p:cNvSpPr/>
          <p:nvPr/>
        </p:nvSpPr>
        <p:spPr>
          <a:xfrm>
            <a:off x="5282648" y="4921408"/>
            <a:ext cx="2698175" cy="1938992"/>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60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KG Shadow of the Day" panose="02000503000000020003" pitchFamily="2" charset="0"/>
              </a:rPr>
              <a:t>Thomas</a:t>
            </a:r>
          </a:p>
          <a:p>
            <a:pPr algn="ctr"/>
            <a:r>
              <a:rPr lang="en-US" sz="6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KG Shadow of the Day" panose="02000503000000020003" pitchFamily="2" charset="0"/>
              </a:rPr>
              <a:t>Edison</a:t>
            </a:r>
            <a:endParaRPr lang="en-US" sz="60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KG Shadow of the Day" panose="02000503000000020003" pitchFamily="2"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03" y="1352484"/>
            <a:ext cx="3989615" cy="550791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903" y="1350084"/>
            <a:ext cx="3989615" cy="5507916"/>
          </a:xfrm>
          <a:prstGeom prst="rect">
            <a:avLst/>
          </a:prstGeom>
        </p:spPr>
      </p:pic>
    </p:spTree>
    <p:extLst>
      <p:ext uri="{BB962C8B-B14F-4D97-AF65-F5344CB8AC3E}">
        <p14:creationId xmlns:p14="http://schemas.microsoft.com/office/powerpoint/2010/main" val="22604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22" presetClass="exit" presetSubtype="4" fill="hold" nodeType="withEffect">
                                  <p:stCondLst>
                                    <p:cond delay="0"/>
                                  </p:stCondLst>
                                  <p:childTnLst>
                                    <p:animEffect transition="out" filter="wipe(down)">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95552"/>
            <a:ext cx="4101549" cy="5662448"/>
          </a:xfrm>
          <a:prstGeom prst="rect">
            <a:avLst/>
          </a:prstGeom>
        </p:spPr>
      </p:pic>
      <p:sp>
        <p:nvSpPr>
          <p:cNvPr id="2" name="Title 1"/>
          <p:cNvSpPr>
            <a:spLocks noGrp="1"/>
          </p:cNvSpPr>
          <p:nvPr>
            <p:ph type="title"/>
          </p:nvPr>
        </p:nvSpPr>
        <p:spPr>
          <a:xfrm>
            <a:off x="909145" y="304800"/>
            <a:ext cx="8229600" cy="1143000"/>
          </a:xfrm>
        </p:spPr>
        <p:txBody>
          <a:bodyPr>
            <a:normAutofit/>
          </a:bodyPr>
          <a:lstStyle/>
          <a:p>
            <a:r>
              <a:rPr lang="en-US" sz="5400" dirty="0" smtClean="0">
                <a:latin typeface="KG Shadow of the Day" panose="02000503000000020003" pitchFamily="2" charset="0"/>
              </a:rPr>
              <a:t>Who is this Entrepreneur?</a:t>
            </a:r>
            <a:endParaRPr lang="en-US" sz="5400" dirty="0">
              <a:latin typeface="KG Shadow of the Day" panose="02000503000000020003" pitchFamily="2" charset="0"/>
            </a:endParaRPr>
          </a:p>
        </p:txBody>
      </p:sp>
      <p:sp>
        <p:nvSpPr>
          <p:cNvPr id="8" name="TextBox 7"/>
          <p:cNvSpPr txBox="1"/>
          <p:nvPr/>
        </p:nvSpPr>
        <p:spPr>
          <a:xfrm>
            <a:off x="4311869" y="1352484"/>
            <a:ext cx="4572000" cy="4154984"/>
          </a:xfrm>
          <a:prstGeom prst="rect">
            <a:avLst/>
          </a:prstGeom>
          <a:solidFill>
            <a:schemeClr val="bg1"/>
          </a:solidFill>
          <a:effectLst>
            <a:innerShdw blurRad="114300">
              <a:prstClr val="black"/>
            </a:innerShdw>
          </a:effectLst>
        </p:spPr>
        <p:txBody>
          <a:bodyPr wrap="square" rtlCol="0">
            <a:spAutoFit/>
          </a:bodyPr>
          <a:lstStyle/>
          <a:p>
            <a:pPr marL="457200" indent="-457200">
              <a:buBlip>
                <a:blip r:embed="rId4"/>
              </a:buBlip>
            </a:pPr>
            <a:r>
              <a:rPr lang="en-US" sz="2400" dirty="0" smtClean="0"/>
              <a:t>1955 - Present</a:t>
            </a:r>
          </a:p>
          <a:p>
            <a:pPr marL="457200" indent="-457200">
              <a:buBlip>
                <a:blip r:embed="rId4"/>
              </a:buBlip>
            </a:pPr>
            <a:r>
              <a:rPr lang="en-US" sz="2400" dirty="0" smtClean="0"/>
              <a:t>Net Worth: $53 Billion</a:t>
            </a:r>
          </a:p>
          <a:p>
            <a:pPr marL="457200" indent="-457200">
              <a:buBlip>
                <a:blip r:embed="rId4"/>
              </a:buBlip>
            </a:pPr>
            <a:r>
              <a:rPr lang="en-US" sz="2400" dirty="0" smtClean="0"/>
              <a:t>Industry: Information Technology</a:t>
            </a:r>
          </a:p>
          <a:p>
            <a:pPr marL="457200" indent="-457200">
              <a:buBlip>
                <a:blip r:embed="rId4"/>
              </a:buBlip>
            </a:pPr>
            <a:r>
              <a:rPr lang="en-US" sz="2400" dirty="0" smtClean="0"/>
              <a:t>Second richest person on the planet</a:t>
            </a:r>
          </a:p>
          <a:p>
            <a:pPr marL="457200" indent="-457200">
              <a:buBlip>
                <a:blip r:embed="rId4"/>
              </a:buBlip>
            </a:pPr>
            <a:r>
              <a:rPr lang="en-US" sz="2400" dirty="0" smtClean="0"/>
              <a:t>Born into an upper-class family</a:t>
            </a:r>
          </a:p>
          <a:p>
            <a:pPr marL="457200" indent="-457200">
              <a:buBlip>
                <a:blip r:embed="rId4"/>
              </a:buBlip>
            </a:pPr>
            <a:r>
              <a:rPr lang="en-US" sz="2400" dirty="0" smtClean="0"/>
              <a:t>Began his career at age 13</a:t>
            </a:r>
          </a:p>
          <a:p>
            <a:pPr marL="457200" indent="-457200">
              <a:buBlip>
                <a:blip r:embed="rId4"/>
              </a:buBlip>
            </a:pPr>
            <a:r>
              <a:rPr lang="en-US" sz="2400" dirty="0" smtClean="0"/>
              <a:t>His technology is standard world wide.</a:t>
            </a:r>
          </a:p>
        </p:txBody>
      </p:sp>
      <p:sp>
        <p:nvSpPr>
          <p:cNvPr id="9" name="Rectangle 8"/>
          <p:cNvSpPr/>
          <p:nvPr/>
        </p:nvSpPr>
        <p:spPr>
          <a:xfrm>
            <a:off x="5105399" y="5638800"/>
            <a:ext cx="3147015" cy="1015663"/>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60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KG Shadow of the Day" panose="02000503000000020003" pitchFamily="2" charset="0"/>
              </a:rPr>
              <a:t>Bill Gates</a:t>
            </a:r>
            <a:endParaRPr lang="en-US" sz="60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KG Shadow of the Day" panose="02000503000000020003" pitchFamily="2"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195552"/>
            <a:ext cx="4101549" cy="5662448"/>
          </a:xfrm>
          <a:prstGeom prst="rect">
            <a:avLst/>
          </a:prstGeom>
        </p:spPr>
      </p:pic>
    </p:spTree>
    <p:extLst>
      <p:ext uri="{BB962C8B-B14F-4D97-AF65-F5344CB8AC3E}">
        <p14:creationId xmlns:p14="http://schemas.microsoft.com/office/powerpoint/2010/main" val="276528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20" presetClass="exit" presetSubtype="0" fill="hold" nodeType="withEffect">
                                  <p:stCondLst>
                                    <p:cond delay="0"/>
                                  </p:stCondLst>
                                  <p:childTnLst>
                                    <p:animEffect transition="out" filter="wedge">
                                      <p:cBhvr>
                                        <p:cTn id="37" dur="2000"/>
                                        <p:tgtEl>
                                          <p:spTgt spid="3"/>
                                        </p:tgtEl>
                                      </p:cBhvr>
                                    </p:animEffect>
                                    <p:set>
                                      <p:cBhvr>
                                        <p:cTn id="38"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09145" y="304800"/>
            <a:ext cx="8229600" cy="1143000"/>
          </a:xfrm>
        </p:spPr>
        <p:txBody>
          <a:bodyPr>
            <a:normAutofit/>
          </a:bodyPr>
          <a:lstStyle/>
          <a:p>
            <a:r>
              <a:rPr lang="en-US" sz="5400" dirty="0" smtClean="0">
                <a:latin typeface="KG Shadow of the Day" panose="02000503000000020003" pitchFamily="2" charset="0"/>
              </a:rPr>
              <a:t>Who is this Entrepreneur?</a:t>
            </a:r>
            <a:endParaRPr lang="en-US" sz="5400" dirty="0">
              <a:latin typeface="KG Shadow of the Day" panose="02000503000000020003" pitchFamily="2" charset="0"/>
            </a:endParaRPr>
          </a:p>
        </p:txBody>
      </p:sp>
      <p:sp>
        <p:nvSpPr>
          <p:cNvPr id="8" name="TextBox 7"/>
          <p:cNvSpPr txBox="1"/>
          <p:nvPr/>
        </p:nvSpPr>
        <p:spPr>
          <a:xfrm>
            <a:off x="4311869" y="1352484"/>
            <a:ext cx="4572000" cy="3416320"/>
          </a:xfrm>
          <a:prstGeom prst="rect">
            <a:avLst/>
          </a:prstGeom>
          <a:solidFill>
            <a:schemeClr val="bg1"/>
          </a:solidFill>
          <a:effectLst>
            <a:innerShdw blurRad="114300">
              <a:prstClr val="black"/>
            </a:innerShdw>
          </a:effectLst>
        </p:spPr>
        <p:txBody>
          <a:bodyPr wrap="square" rtlCol="0">
            <a:spAutoFit/>
          </a:bodyPr>
          <a:lstStyle/>
          <a:p>
            <a:pPr marL="457200" indent="-457200">
              <a:buBlip>
                <a:blip r:embed="rId3"/>
              </a:buBlip>
            </a:pPr>
            <a:r>
              <a:rPr lang="en-US" sz="2400" dirty="0" smtClean="0"/>
              <a:t>1883 - 1971</a:t>
            </a:r>
          </a:p>
          <a:p>
            <a:pPr marL="457200" indent="-457200">
              <a:buBlip>
                <a:blip r:embed="rId3"/>
              </a:buBlip>
            </a:pPr>
            <a:r>
              <a:rPr lang="en-US" sz="2400" dirty="0" smtClean="0"/>
              <a:t>Net Worth: $160 Million</a:t>
            </a:r>
          </a:p>
          <a:p>
            <a:pPr marL="457200" indent="-457200">
              <a:buBlip>
                <a:blip r:embed="rId3"/>
              </a:buBlip>
            </a:pPr>
            <a:r>
              <a:rPr lang="en-US" sz="2400" dirty="0" smtClean="0"/>
              <a:t>Industry: Fashion</a:t>
            </a:r>
          </a:p>
          <a:p>
            <a:pPr marL="457200" indent="-457200">
              <a:buBlip>
                <a:blip r:embed="rId3"/>
              </a:buBlip>
            </a:pPr>
            <a:r>
              <a:rPr lang="en-US" sz="2400" dirty="0" smtClean="0"/>
              <a:t>Born in a workhouse, then sent to an orphanage at 6.</a:t>
            </a:r>
          </a:p>
          <a:p>
            <a:pPr marL="457200" indent="-457200">
              <a:buBlip>
                <a:blip r:embed="rId3"/>
              </a:buBlip>
            </a:pPr>
            <a:r>
              <a:rPr lang="en-US" sz="2400" dirty="0" smtClean="0"/>
              <a:t>A failed singer, then opened a hat shop</a:t>
            </a:r>
          </a:p>
          <a:p>
            <a:pPr marL="457200" indent="-457200">
              <a:buBlip>
                <a:blip r:embed="rId3"/>
              </a:buBlip>
            </a:pPr>
            <a:r>
              <a:rPr lang="en-US" sz="2400" dirty="0" smtClean="0"/>
              <a:t>Her perfume is still worn today</a:t>
            </a:r>
          </a:p>
        </p:txBody>
      </p:sp>
      <p:sp>
        <p:nvSpPr>
          <p:cNvPr id="9" name="Rectangle 8"/>
          <p:cNvSpPr/>
          <p:nvPr/>
        </p:nvSpPr>
        <p:spPr>
          <a:xfrm>
            <a:off x="4683011" y="4999636"/>
            <a:ext cx="3991798" cy="1015663"/>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60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KG Shadow of the Day" panose="02000503000000020003" pitchFamily="2" charset="0"/>
              </a:rPr>
              <a:t>Coco Chanel</a:t>
            </a:r>
            <a:endParaRPr lang="en-US" sz="60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KG Shadow of the Day" panose="02000503000000020003" pitchFamily="2"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600" y="854179"/>
            <a:ext cx="4569600" cy="630862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000" y="854179"/>
            <a:ext cx="4569600" cy="6308622"/>
          </a:xfrm>
          <a:prstGeom prst="rect">
            <a:avLst/>
          </a:prstGeom>
        </p:spPr>
      </p:pic>
    </p:spTree>
    <p:extLst>
      <p:ext uri="{BB962C8B-B14F-4D97-AF65-F5344CB8AC3E}">
        <p14:creationId xmlns:p14="http://schemas.microsoft.com/office/powerpoint/2010/main" val="293975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09145" y="304800"/>
            <a:ext cx="8229600" cy="1143000"/>
          </a:xfrm>
        </p:spPr>
        <p:txBody>
          <a:bodyPr>
            <a:normAutofit/>
          </a:bodyPr>
          <a:lstStyle/>
          <a:p>
            <a:r>
              <a:rPr lang="en-US" sz="5400" dirty="0" smtClean="0">
                <a:latin typeface="KG Shadow of the Day" panose="02000503000000020003" pitchFamily="2" charset="0"/>
              </a:rPr>
              <a:t>Who is this Entrepreneur?</a:t>
            </a:r>
            <a:endParaRPr lang="en-US" sz="5400" dirty="0">
              <a:latin typeface="KG Shadow of the Day" panose="02000503000000020003" pitchFamily="2" charset="0"/>
            </a:endParaRPr>
          </a:p>
        </p:txBody>
      </p:sp>
      <p:sp>
        <p:nvSpPr>
          <p:cNvPr id="8" name="TextBox 7"/>
          <p:cNvSpPr txBox="1"/>
          <p:nvPr/>
        </p:nvSpPr>
        <p:spPr>
          <a:xfrm>
            <a:off x="4311869" y="1352484"/>
            <a:ext cx="4572000" cy="3477875"/>
          </a:xfrm>
          <a:prstGeom prst="rect">
            <a:avLst/>
          </a:prstGeom>
          <a:solidFill>
            <a:schemeClr val="bg1"/>
          </a:solidFill>
          <a:effectLst>
            <a:innerShdw blurRad="114300">
              <a:prstClr val="black"/>
            </a:innerShdw>
          </a:effectLst>
        </p:spPr>
        <p:txBody>
          <a:bodyPr wrap="square" rtlCol="0">
            <a:spAutoFit/>
          </a:bodyPr>
          <a:lstStyle/>
          <a:p>
            <a:pPr marL="457200" indent="-457200">
              <a:buBlip>
                <a:blip r:embed="rId3"/>
              </a:buBlip>
            </a:pPr>
            <a:r>
              <a:rPr lang="en-US" sz="2000" dirty="0" smtClean="0"/>
              <a:t>1867-1919</a:t>
            </a:r>
          </a:p>
          <a:p>
            <a:pPr marL="457200" indent="-457200">
              <a:buBlip>
                <a:blip r:embed="rId3"/>
              </a:buBlip>
            </a:pPr>
            <a:r>
              <a:rPr lang="en-US" sz="2000" dirty="0" smtClean="0"/>
              <a:t>Net Worth: $600,000</a:t>
            </a:r>
          </a:p>
          <a:p>
            <a:pPr marL="457200" indent="-457200">
              <a:buBlip>
                <a:blip r:embed="rId3"/>
              </a:buBlip>
            </a:pPr>
            <a:r>
              <a:rPr lang="en-US" sz="2000" dirty="0" smtClean="0"/>
              <a:t>Industry: Haircare</a:t>
            </a:r>
          </a:p>
          <a:p>
            <a:pPr marL="457200" indent="-457200">
              <a:buBlip>
                <a:blip r:embed="rId3"/>
              </a:buBlip>
            </a:pPr>
            <a:r>
              <a:rPr lang="en-US" sz="2000" dirty="0" smtClean="0"/>
              <a:t>Known as one of the first African-American entrepreneurs</a:t>
            </a:r>
          </a:p>
          <a:p>
            <a:pPr marL="457200" indent="-457200">
              <a:buBlip>
                <a:blip r:embed="rId3"/>
              </a:buBlip>
            </a:pPr>
            <a:r>
              <a:rPr lang="en-US" sz="2000" dirty="0" smtClean="0"/>
              <a:t>Born just after her slave parents were freed</a:t>
            </a:r>
          </a:p>
          <a:p>
            <a:pPr marL="457200" indent="-457200">
              <a:buBlip>
                <a:blip r:embed="rId3"/>
              </a:buBlip>
            </a:pPr>
            <a:r>
              <a:rPr lang="en-US" sz="2000" dirty="0" smtClean="0"/>
              <a:t>Orphaned at 7</a:t>
            </a:r>
          </a:p>
          <a:p>
            <a:pPr marL="457200" indent="-457200">
              <a:buBlip>
                <a:blip r:embed="rId3"/>
              </a:buBlip>
            </a:pPr>
            <a:r>
              <a:rPr lang="en-US" sz="2000" dirty="0" smtClean="0"/>
              <a:t>One of the wealthiest women in her area</a:t>
            </a:r>
          </a:p>
          <a:p>
            <a:pPr marL="457200" indent="-457200">
              <a:buBlip>
                <a:blip r:embed="rId3"/>
              </a:buBlip>
            </a:pPr>
            <a:r>
              <a:rPr lang="en-US" sz="2000" dirty="0" smtClean="0"/>
              <a:t>Helped female entrepreneurs </a:t>
            </a:r>
          </a:p>
        </p:txBody>
      </p:sp>
      <p:sp>
        <p:nvSpPr>
          <p:cNvPr id="9" name="Rectangle 8"/>
          <p:cNvSpPr/>
          <p:nvPr/>
        </p:nvSpPr>
        <p:spPr>
          <a:xfrm>
            <a:off x="4602864" y="4999636"/>
            <a:ext cx="4152099" cy="1938992"/>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60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KG Shadow of the Day" panose="02000503000000020003" pitchFamily="2" charset="0"/>
              </a:rPr>
              <a:t>Madame C. </a:t>
            </a:r>
            <a:r>
              <a:rPr lang="en-US" sz="6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KG Shadow of the Day" panose="02000503000000020003" pitchFamily="2" charset="0"/>
              </a:rPr>
              <a:t/>
            </a:r>
            <a:br>
              <a:rPr lang="en-US" sz="6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KG Shadow of the Day" panose="02000503000000020003" pitchFamily="2" charset="0"/>
              </a:rPr>
            </a:br>
            <a:r>
              <a:rPr lang="en-US" sz="6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KG Shadow of the Day" panose="02000503000000020003" pitchFamily="2" charset="0"/>
              </a:rPr>
              <a:t>Walker</a:t>
            </a:r>
            <a:endParaRPr lang="en-US" sz="60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KG Shadow of the Day" panose="02000503000000020003" pitchFamily="2"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88" y="1227910"/>
            <a:ext cx="4078111" cy="563009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88" y="1227910"/>
            <a:ext cx="4078111" cy="5630090"/>
          </a:xfrm>
          <a:prstGeom prst="rect">
            <a:avLst/>
          </a:prstGeom>
        </p:spPr>
      </p:pic>
    </p:spTree>
    <p:extLst>
      <p:ext uri="{BB962C8B-B14F-4D97-AF65-F5344CB8AC3E}">
        <p14:creationId xmlns:p14="http://schemas.microsoft.com/office/powerpoint/2010/main" val="230837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par>
                                <p:cTn id="40" presetID="18" presetClass="exit" presetSubtype="12" fill="hold" nodeType="withEffect">
                                  <p:stCondLst>
                                    <p:cond delay="0"/>
                                  </p:stCondLst>
                                  <p:childTnLst>
                                    <p:animEffect transition="out" filter="strips(downLeft)">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09145" y="304800"/>
            <a:ext cx="8229600" cy="1143000"/>
          </a:xfrm>
        </p:spPr>
        <p:txBody>
          <a:bodyPr>
            <a:normAutofit/>
          </a:bodyPr>
          <a:lstStyle/>
          <a:p>
            <a:r>
              <a:rPr lang="en-US" sz="5400" dirty="0" smtClean="0">
                <a:latin typeface="KG Shadow of the Day" panose="02000503000000020003" pitchFamily="2" charset="0"/>
              </a:rPr>
              <a:t>Who is this Entrepreneur?</a:t>
            </a:r>
            <a:endParaRPr lang="en-US" sz="5400" dirty="0">
              <a:latin typeface="KG Shadow of the Day" panose="02000503000000020003" pitchFamily="2" charset="0"/>
            </a:endParaRPr>
          </a:p>
        </p:txBody>
      </p:sp>
      <p:sp>
        <p:nvSpPr>
          <p:cNvPr id="8" name="TextBox 7"/>
          <p:cNvSpPr txBox="1"/>
          <p:nvPr/>
        </p:nvSpPr>
        <p:spPr>
          <a:xfrm>
            <a:off x="4114799" y="1352484"/>
            <a:ext cx="4769070" cy="3477875"/>
          </a:xfrm>
          <a:prstGeom prst="rect">
            <a:avLst/>
          </a:prstGeom>
          <a:solidFill>
            <a:schemeClr val="bg1"/>
          </a:solidFill>
          <a:effectLst>
            <a:innerShdw blurRad="114300">
              <a:prstClr val="black"/>
            </a:innerShdw>
          </a:effectLst>
        </p:spPr>
        <p:txBody>
          <a:bodyPr wrap="square" rtlCol="0">
            <a:spAutoFit/>
          </a:bodyPr>
          <a:lstStyle/>
          <a:p>
            <a:pPr marL="457200" indent="-457200">
              <a:buBlip>
                <a:blip r:embed="rId3"/>
              </a:buBlip>
            </a:pPr>
            <a:r>
              <a:rPr lang="en-US" sz="2000" dirty="0" smtClean="0"/>
              <a:t>1955-2011</a:t>
            </a:r>
          </a:p>
          <a:p>
            <a:pPr marL="457200" indent="-457200">
              <a:buBlip>
                <a:blip r:embed="rId3"/>
              </a:buBlip>
            </a:pPr>
            <a:r>
              <a:rPr lang="en-US" sz="2000" dirty="0" smtClean="0"/>
              <a:t>Net Worth: $6.1 Billion</a:t>
            </a:r>
          </a:p>
          <a:p>
            <a:pPr marL="457200" indent="-457200">
              <a:buBlip>
                <a:blip r:embed="rId3"/>
              </a:buBlip>
            </a:pPr>
            <a:r>
              <a:rPr lang="en-US" sz="2000" dirty="0" smtClean="0"/>
              <a:t>Industry: Computer Technology</a:t>
            </a:r>
          </a:p>
          <a:p>
            <a:pPr marL="457200" indent="-457200">
              <a:buBlip>
                <a:blip r:embed="rId3"/>
              </a:buBlip>
            </a:pPr>
            <a:r>
              <a:rPr lang="en-US" sz="2000" dirty="0" smtClean="0"/>
              <a:t>Adopted by an average-income family</a:t>
            </a:r>
          </a:p>
          <a:p>
            <a:pPr marL="457200" indent="-457200">
              <a:buBlip>
                <a:blip r:embed="rId3"/>
              </a:buBlip>
            </a:pPr>
            <a:r>
              <a:rPr lang="en-US" sz="2000" dirty="0" smtClean="0"/>
              <a:t>Had a hard time in school and got in trouble a lot</a:t>
            </a:r>
          </a:p>
          <a:p>
            <a:pPr marL="457200" indent="-457200">
              <a:buBlip>
                <a:blip r:embed="rId3"/>
              </a:buBlip>
            </a:pPr>
            <a:r>
              <a:rPr lang="en-US" sz="2000" dirty="0" smtClean="0"/>
              <a:t>After high school one of his first jobs was at Atari</a:t>
            </a:r>
          </a:p>
          <a:p>
            <a:pPr marL="457200" indent="-457200">
              <a:buBlip>
                <a:blip r:embed="rId3"/>
              </a:buBlip>
            </a:pPr>
            <a:r>
              <a:rPr lang="en-US" sz="2000" dirty="0" smtClean="0"/>
              <a:t>His innovations have changed our culture forever.</a:t>
            </a:r>
          </a:p>
        </p:txBody>
      </p:sp>
      <p:sp>
        <p:nvSpPr>
          <p:cNvPr id="9" name="Rectangle 8"/>
          <p:cNvSpPr/>
          <p:nvPr/>
        </p:nvSpPr>
        <p:spPr>
          <a:xfrm>
            <a:off x="4792021" y="4999636"/>
            <a:ext cx="3773790" cy="1015663"/>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60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KG Shadow of the Day" panose="02000503000000020003" pitchFamily="2" charset="0"/>
              </a:rPr>
              <a:t>Steve Jobs</a:t>
            </a:r>
            <a:endParaRPr lang="en-US" sz="60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KG Shadow of the Day" panose="02000503000000020003" pitchFamily="2"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33" y="1388240"/>
            <a:ext cx="3961977" cy="546976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33" y="1384528"/>
            <a:ext cx="3961977" cy="5469760"/>
          </a:xfrm>
          <a:prstGeom prst="rect">
            <a:avLst/>
          </a:prstGeom>
        </p:spPr>
      </p:pic>
    </p:spTree>
    <p:extLst>
      <p:ext uri="{BB962C8B-B14F-4D97-AF65-F5344CB8AC3E}">
        <p14:creationId xmlns:p14="http://schemas.microsoft.com/office/powerpoint/2010/main" val="37767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6" presetClass="exit" presetSubtype="37" fill="hold" nodeType="withEffect">
                                  <p:stCondLst>
                                    <p:cond delay="0"/>
                                  </p:stCondLst>
                                  <p:childTnLst>
                                    <p:animEffect transition="out" filter="barn(outVertical)">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09145" y="304800"/>
            <a:ext cx="8229600" cy="1143000"/>
          </a:xfrm>
        </p:spPr>
        <p:txBody>
          <a:bodyPr>
            <a:normAutofit/>
          </a:bodyPr>
          <a:lstStyle/>
          <a:p>
            <a:r>
              <a:rPr lang="en-US" sz="5400" dirty="0" smtClean="0">
                <a:latin typeface="KG Shadow of the Day" panose="02000503000000020003" pitchFamily="2" charset="0"/>
              </a:rPr>
              <a:t>Who is this Entrepreneur?</a:t>
            </a:r>
            <a:endParaRPr lang="en-US" sz="5400" dirty="0">
              <a:latin typeface="KG Shadow of the Day" panose="02000503000000020003" pitchFamily="2" charset="0"/>
            </a:endParaRPr>
          </a:p>
        </p:txBody>
      </p:sp>
      <p:sp>
        <p:nvSpPr>
          <p:cNvPr id="8" name="TextBox 7"/>
          <p:cNvSpPr txBox="1"/>
          <p:nvPr/>
        </p:nvSpPr>
        <p:spPr>
          <a:xfrm>
            <a:off x="4114799" y="1352484"/>
            <a:ext cx="4769070" cy="4093428"/>
          </a:xfrm>
          <a:prstGeom prst="rect">
            <a:avLst/>
          </a:prstGeom>
          <a:solidFill>
            <a:schemeClr val="bg1"/>
          </a:solidFill>
          <a:effectLst>
            <a:innerShdw blurRad="114300">
              <a:prstClr val="black"/>
            </a:innerShdw>
          </a:effectLst>
        </p:spPr>
        <p:txBody>
          <a:bodyPr wrap="square" rtlCol="0">
            <a:spAutoFit/>
          </a:bodyPr>
          <a:lstStyle/>
          <a:p>
            <a:pPr marL="457200" indent="-457200">
              <a:buBlip>
                <a:blip r:embed="rId4"/>
              </a:buBlip>
            </a:pPr>
            <a:r>
              <a:rPr lang="en-US" sz="2000" dirty="0" smtClean="0"/>
              <a:t>1901-1966</a:t>
            </a:r>
          </a:p>
          <a:p>
            <a:pPr marL="457200" indent="-457200">
              <a:buBlip>
                <a:blip r:embed="rId4"/>
              </a:buBlip>
            </a:pPr>
            <a:r>
              <a:rPr lang="en-US" sz="2000" dirty="0" smtClean="0"/>
              <a:t>Net Worth: $1.1 Billion</a:t>
            </a:r>
          </a:p>
          <a:p>
            <a:pPr marL="457200" indent="-457200">
              <a:buBlip>
                <a:blip r:embed="rId4"/>
              </a:buBlip>
            </a:pPr>
            <a:r>
              <a:rPr lang="en-US" sz="2000" dirty="0" smtClean="0"/>
              <a:t>Industry: Entertainment</a:t>
            </a:r>
          </a:p>
          <a:p>
            <a:pPr marL="457200" indent="-457200">
              <a:buBlip>
                <a:blip r:embed="rId4"/>
              </a:buBlip>
            </a:pPr>
            <a:r>
              <a:rPr lang="en-US" sz="2000" dirty="0" smtClean="0"/>
              <a:t>Not just an entrepreneur—he’s an ICON.</a:t>
            </a:r>
          </a:p>
          <a:p>
            <a:pPr marL="457200" indent="-457200">
              <a:buBlip>
                <a:blip r:embed="rId4"/>
              </a:buBlip>
            </a:pPr>
            <a:r>
              <a:rPr lang="en-US" sz="2000" dirty="0" smtClean="0"/>
              <a:t>An artist and showman</a:t>
            </a:r>
          </a:p>
          <a:p>
            <a:pPr marL="457200" indent="-457200">
              <a:buBlip>
                <a:blip r:embed="rId4"/>
              </a:buBlip>
            </a:pPr>
            <a:r>
              <a:rPr lang="en-US" sz="2000" dirty="0" smtClean="0"/>
              <a:t>His first two businesses failed—he was horrible with money</a:t>
            </a:r>
          </a:p>
          <a:p>
            <a:pPr marL="457200" indent="-457200">
              <a:buBlip>
                <a:blip r:embed="rId4"/>
              </a:buBlip>
            </a:pPr>
            <a:r>
              <a:rPr lang="en-US" sz="2000" dirty="0" smtClean="0"/>
              <a:t>Was a pioneer in the animation industry</a:t>
            </a:r>
          </a:p>
          <a:p>
            <a:pPr marL="457200" indent="-457200">
              <a:buBlip>
                <a:blip r:embed="rId4"/>
              </a:buBlip>
            </a:pPr>
            <a:r>
              <a:rPr lang="en-US" sz="2000" dirty="0" smtClean="0"/>
              <a:t>His business is now worth 74.9 Billion</a:t>
            </a:r>
          </a:p>
          <a:p>
            <a:pPr marL="457200" indent="-457200">
              <a:buBlip>
                <a:blip r:embed="rId4"/>
              </a:buBlip>
            </a:pPr>
            <a:endParaRPr lang="en-US" sz="2000" dirty="0" smtClean="0"/>
          </a:p>
        </p:txBody>
      </p:sp>
      <p:sp>
        <p:nvSpPr>
          <p:cNvPr id="9" name="Rectangle 8"/>
          <p:cNvSpPr/>
          <p:nvPr/>
        </p:nvSpPr>
        <p:spPr>
          <a:xfrm>
            <a:off x="4545914" y="5638800"/>
            <a:ext cx="3906839" cy="1015663"/>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60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KG Shadow of the Day" panose="02000503000000020003" pitchFamily="2" charset="0"/>
              </a:rPr>
              <a:t>Wa</a:t>
            </a:r>
            <a:r>
              <a:rPr lang="en-US" sz="6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KG Shadow of the Day" panose="02000503000000020003" pitchFamily="2" charset="0"/>
              </a:rPr>
              <a:t>lt Disney</a:t>
            </a:r>
            <a:endParaRPr lang="en-US" sz="60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KG Shadow of the Day" panose="02000503000000020003" pitchFamily="2" charset="0"/>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622" y="1253651"/>
            <a:ext cx="4778444" cy="5604349"/>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00" y="1253651"/>
            <a:ext cx="4778444" cy="5604349"/>
          </a:xfrm>
          <a:prstGeom prst="rect">
            <a:avLst/>
          </a:prstGeom>
        </p:spPr>
      </p:pic>
    </p:spTree>
    <p:extLst>
      <p:ext uri="{BB962C8B-B14F-4D97-AF65-F5344CB8AC3E}">
        <p14:creationId xmlns:p14="http://schemas.microsoft.com/office/powerpoint/2010/main" val="3726744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par>
                                <p:cTn id="40" presetID="9" presetClass="exit" presetSubtype="0" fill="hold" nodeType="withEffect">
                                  <p:stCondLst>
                                    <p:cond delay="0"/>
                                  </p:stCondLst>
                                  <p:childTnLst>
                                    <p:animEffect transition="out" filter="dissolve">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2362200" y="2590800"/>
            <a:ext cx="6400800" cy="1219200"/>
          </a:xfrm>
        </p:spPr>
        <p:txBody>
          <a:bodyPr>
            <a:noAutofit/>
          </a:bodyPr>
          <a:lstStyle/>
          <a:p>
            <a:pPr algn="ctr" eaLnBrk="1" hangingPunct="1">
              <a:defRPr/>
            </a:pPr>
            <a:r>
              <a:rPr lang="en-US" altLang="en-US" sz="7200" dirty="0" smtClean="0">
                <a:latin typeface="KG Shadow of the Day" panose="02000503000000020003" pitchFamily="2" charset="0"/>
              </a:rPr>
              <a:t>Types of Entrepreneurs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905000" y="274638"/>
            <a:ext cx="6781800" cy="1020762"/>
          </a:xfrm>
        </p:spPr>
        <p:txBody>
          <a:bodyPr/>
          <a:lstStyle/>
          <a:p>
            <a:pPr eaLnBrk="1" hangingPunct="1">
              <a:defRPr/>
            </a:pPr>
            <a:r>
              <a:rPr lang="en-US" altLang="en-US" dirty="0" smtClean="0">
                <a:latin typeface="KG Shadow of the Day" panose="02000503000000020003" pitchFamily="2" charset="0"/>
              </a:rPr>
              <a:t>Entrepreneur</a:t>
            </a:r>
          </a:p>
        </p:txBody>
      </p:sp>
      <p:sp>
        <p:nvSpPr>
          <p:cNvPr id="13315" name="Rectangle 3"/>
          <p:cNvSpPr>
            <a:spLocks noGrp="1" noChangeArrowheads="1"/>
          </p:cNvSpPr>
          <p:nvPr>
            <p:ph idx="1"/>
          </p:nvPr>
        </p:nvSpPr>
        <p:spPr>
          <a:xfrm>
            <a:off x="1981200" y="1752600"/>
            <a:ext cx="6705600" cy="4572000"/>
          </a:xfrm>
        </p:spPr>
        <p:txBody>
          <a:bodyPr>
            <a:normAutofit/>
          </a:bodyPr>
          <a:lstStyle/>
          <a:p>
            <a:pPr marL="0" indent="0" algn="ctr" eaLnBrk="1" hangingPunct="1">
              <a:buNone/>
              <a:defRPr/>
            </a:pPr>
            <a:r>
              <a:rPr lang="en-US" altLang="en-US" sz="4800" dirty="0" smtClean="0">
                <a:ea typeface="+mn-ea"/>
              </a:rPr>
              <a:t>One who organizes, manages, and assumes the risks of a business or enterprise.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rot="16200000">
            <a:off x="-2324100" y="3390900"/>
            <a:ext cx="6553200" cy="1143000"/>
          </a:xfrm>
        </p:spPr>
        <p:txBody>
          <a:bodyPr>
            <a:normAutofit/>
          </a:bodyPr>
          <a:lstStyle/>
          <a:p>
            <a:pPr eaLnBrk="1" hangingPunct="1">
              <a:defRPr/>
            </a:pPr>
            <a:r>
              <a:rPr lang="en-US" altLang="en-US" sz="6600" dirty="0" smtClean="0">
                <a:latin typeface="KG Shadow of the Day" panose="02000503000000020003" pitchFamily="2" charset="0"/>
              </a:rPr>
              <a:t>Inventor</a:t>
            </a:r>
          </a:p>
        </p:txBody>
      </p:sp>
      <p:sp>
        <p:nvSpPr>
          <p:cNvPr id="3075" name="Rectangle 3"/>
          <p:cNvSpPr>
            <a:spLocks noGrp="1" noChangeArrowheads="1"/>
          </p:cNvSpPr>
          <p:nvPr>
            <p:ph idx="1"/>
          </p:nvPr>
        </p:nvSpPr>
        <p:spPr>
          <a:xfrm>
            <a:off x="1828800" y="76200"/>
            <a:ext cx="7086600" cy="6781800"/>
          </a:xfrm>
        </p:spPr>
        <p:txBody>
          <a:bodyPr>
            <a:normAutofit fontScale="62500" lnSpcReduction="20000"/>
          </a:bodyPr>
          <a:lstStyle/>
          <a:p>
            <a:pPr marL="0" indent="0" eaLnBrk="1" hangingPunct="1">
              <a:buNone/>
              <a:defRPr/>
            </a:pPr>
            <a:endParaRPr lang="en-US" altLang="en-US" dirty="0" smtClean="0">
              <a:solidFill>
                <a:schemeClr val="accent6">
                  <a:lumMod val="75000"/>
                </a:schemeClr>
              </a:solidFill>
              <a:ea typeface="+mn-ea"/>
            </a:endParaRPr>
          </a:p>
          <a:p>
            <a:pPr marL="0" indent="0" eaLnBrk="1" hangingPunct="1">
              <a:buNone/>
              <a:defRPr/>
            </a:pPr>
            <a:r>
              <a:rPr lang="en-US" altLang="en-US" sz="5100" dirty="0" smtClean="0">
                <a:solidFill>
                  <a:schemeClr val="accent6">
                    <a:lumMod val="75000"/>
                  </a:schemeClr>
                </a:solidFill>
                <a:ea typeface="+mn-ea"/>
              </a:rPr>
              <a:t>Comes up with ideas for entirely new products and services</a:t>
            </a:r>
          </a:p>
          <a:p>
            <a:pPr marL="0" indent="0" eaLnBrk="1" hangingPunct="1">
              <a:buNone/>
              <a:defRPr/>
            </a:pPr>
            <a:endParaRPr lang="en-US" altLang="en-US" dirty="0" smtClean="0">
              <a:solidFill>
                <a:schemeClr val="accent6">
                  <a:lumMod val="75000"/>
                </a:schemeClr>
              </a:solidFill>
              <a:ea typeface="+mn-ea"/>
            </a:endParaRPr>
          </a:p>
          <a:p>
            <a:pPr lvl="1" eaLnBrk="1" hangingPunct="1">
              <a:defRPr/>
            </a:pPr>
            <a:r>
              <a:rPr lang="en-US" altLang="en-US" dirty="0" smtClean="0"/>
              <a:t>Thomas Edison</a:t>
            </a:r>
          </a:p>
          <a:p>
            <a:pPr lvl="2">
              <a:defRPr/>
            </a:pPr>
            <a:r>
              <a:rPr lang="en-US" altLang="en-US" dirty="0" smtClean="0"/>
              <a:t>Lightbulbs, electricity, film and audio devices</a:t>
            </a:r>
          </a:p>
          <a:p>
            <a:pPr lvl="1" eaLnBrk="1" hangingPunct="1">
              <a:defRPr/>
            </a:pPr>
            <a:r>
              <a:rPr lang="en-US" altLang="en-US" dirty="0" smtClean="0"/>
              <a:t>Alexander Graham Bell</a:t>
            </a:r>
          </a:p>
          <a:p>
            <a:pPr lvl="2">
              <a:defRPr/>
            </a:pPr>
            <a:r>
              <a:rPr lang="en-US" altLang="en-US" dirty="0" smtClean="0"/>
              <a:t>Telephone, telegraph</a:t>
            </a:r>
          </a:p>
          <a:p>
            <a:pPr lvl="1" eaLnBrk="1" hangingPunct="1">
              <a:defRPr/>
            </a:pPr>
            <a:r>
              <a:rPr lang="en-US" altLang="en-US" dirty="0" smtClean="0"/>
              <a:t>George Washington Carver</a:t>
            </a:r>
          </a:p>
          <a:p>
            <a:pPr lvl="2">
              <a:defRPr/>
            </a:pPr>
            <a:r>
              <a:rPr lang="en-US" altLang="en-US" dirty="0" smtClean="0"/>
              <a:t>Agricultural chemist invented 300 uses for peanuts and hundreds more for soybeans, pecans and sweet potatoes</a:t>
            </a:r>
          </a:p>
          <a:p>
            <a:pPr lvl="1" eaLnBrk="1" hangingPunct="1">
              <a:defRPr/>
            </a:pPr>
            <a:r>
              <a:rPr lang="en-US" altLang="en-US" dirty="0" smtClean="0"/>
              <a:t>Eli Whitney</a:t>
            </a:r>
          </a:p>
          <a:p>
            <a:pPr lvl="2">
              <a:defRPr/>
            </a:pPr>
            <a:r>
              <a:rPr lang="en-US" altLang="en-US" dirty="0" smtClean="0"/>
              <a:t>Cotton gin—separates seeds from the cotton</a:t>
            </a:r>
          </a:p>
          <a:p>
            <a:pPr lvl="1" eaLnBrk="1" hangingPunct="1">
              <a:defRPr/>
            </a:pPr>
            <a:r>
              <a:rPr lang="en-US" altLang="en-US" dirty="0" smtClean="0"/>
              <a:t>Johannes Guttenberg</a:t>
            </a:r>
          </a:p>
          <a:p>
            <a:pPr lvl="2">
              <a:defRPr/>
            </a:pPr>
            <a:r>
              <a:rPr lang="en-US" altLang="en-US" dirty="0" smtClean="0"/>
              <a:t>The printing press</a:t>
            </a:r>
          </a:p>
          <a:p>
            <a:pPr lvl="1" eaLnBrk="1" hangingPunct="1">
              <a:defRPr/>
            </a:pPr>
            <a:r>
              <a:rPr lang="en-US" altLang="en-US" dirty="0" smtClean="0"/>
              <a:t>Benjamin Franklin</a:t>
            </a:r>
          </a:p>
          <a:p>
            <a:pPr lvl="2">
              <a:defRPr/>
            </a:pPr>
            <a:r>
              <a:rPr lang="en-US" altLang="en-US" dirty="0" smtClean="0"/>
              <a:t>Lightning rod, iron furnace, bifocal glasses, odometer</a:t>
            </a:r>
          </a:p>
          <a:p>
            <a:pPr lvl="1">
              <a:defRPr/>
            </a:pPr>
            <a:r>
              <a:rPr lang="en-US" altLang="en-US" dirty="0" smtClean="0"/>
              <a:t>Henry Ford</a:t>
            </a:r>
          </a:p>
          <a:p>
            <a:pPr lvl="2">
              <a:defRPr/>
            </a:pPr>
            <a:r>
              <a:rPr lang="en-US" altLang="en-US" dirty="0" smtClean="0"/>
              <a:t>Assembly line, transmission mechanism, gas-powered car</a:t>
            </a:r>
          </a:p>
          <a:p>
            <a:pPr lvl="1">
              <a:defRPr/>
            </a:pPr>
            <a:r>
              <a:rPr lang="en-US" altLang="en-US" dirty="0" smtClean="0"/>
              <a:t>James Naismith</a:t>
            </a:r>
          </a:p>
          <a:p>
            <a:pPr lvl="2">
              <a:defRPr/>
            </a:pPr>
            <a:r>
              <a:rPr lang="en-US" altLang="en-US" dirty="0" smtClean="0"/>
              <a:t>Basketball </a:t>
            </a:r>
          </a:p>
          <a:p>
            <a:pPr lvl="1">
              <a:defRPr/>
            </a:pPr>
            <a:r>
              <a:rPr lang="en-US" altLang="en-US" dirty="0" smtClean="0"/>
              <a:t>Nikola Tesla</a:t>
            </a:r>
          </a:p>
          <a:p>
            <a:pPr lvl="2">
              <a:defRPr/>
            </a:pPr>
            <a:r>
              <a:rPr lang="en-US" altLang="en-US" dirty="0" smtClean="0"/>
              <a:t>Fluorescent lighting, induction motor, Tesla coil, 3-phase electricity</a:t>
            </a:r>
          </a:p>
          <a:p>
            <a:pPr lvl="1">
              <a:defRPr/>
            </a:pPr>
            <a:endParaRPr lang="en-US" altLang="en-US" dirty="0" smtClean="0"/>
          </a:p>
        </p:txBody>
      </p:sp>
      <p:grpSp>
        <p:nvGrpSpPr>
          <p:cNvPr id="4" name="Group 3"/>
          <p:cNvGrpSpPr/>
          <p:nvPr/>
        </p:nvGrpSpPr>
        <p:grpSpPr>
          <a:xfrm>
            <a:off x="1828800" y="-7162800"/>
            <a:ext cx="7086600" cy="6858000"/>
            <a:chOff x="1828800" y="0"/>
            <a:chExt cx="7086600" cy="6858000"/>
          </a:xfrm>
        </p:grpSpPr>
        <p:sp>
          <p:nvSpPr>
            <p:cNvPr id="3" name="Rectangle 2"/>
            <p:cNvSpPr/>
            <p:nvPr/>
          </p:nvSpPr>
          <p:spPr>
            <a:xfrm>
              <a:off x="1828800" y="0"/>
              <a:ext cx="7086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590800" y="152400"/>
              <a:ext cx="5962650" cy="3139321"/>
            </a:xfrm>
            <a:prstGeom prst="rect">
              <a:avLst/>
            </a:prstGeom>
            <a:solidFill>
              <a:schemeClr val="bg1"/>
            </a:solidFill>
            <a:ln w="38100">
              <a:solidFill>
                <a:schemeClr val="accent6">
                  <a:lumMod val="75000"/>
                </a:schemeClr>
              </a:solidFill>
            </a:ln>
          </p:spPr>
          <p:txBody>
            <a:bodyPr wrap="square" rtlCol="0">
              <a:spAutoFit/>
            </a:bodyPr>
            <a:lstStyle/>
            <a:p>
              <a:r>
                <a:rPr lang="en-US" altLang="en-US" dirty="0"/>
                <a:t>Thomas Edison is a great example of someone who most people think of as an inventor because of the thousands of ideas he came up with. But when someone asked Edison about his ideas he replied that he didn't care about his ideas. The only ideas that were interesting to him were the ones that he could commercialize. "I am quite correctly described as more of a sponge than an inventor," he said. Yet most people in fact don't realize that the light bulb was not Edison's idea; he just commercialized it. Edison thought of himself as an entrepreneur</a:t>
              </a:r>
              <a:r>
                <a:rPr lang="en-US" altLang="en-US" dirty="0" smtClean="0"/>
                <a:t>.</a:t>
              </a:r>
              <a:endParaRPr lang="en-US" dirty="0"/>
            </a:p>
          </p:txBody>
        </p:sp>
        <p:pic>
          <p:nvPicPr>
            <p:cNvPr id="19461" name="Picture 5" descr="http://www.merlkomson.com/wp-content/uploads/2015/06/Thomas-Edison-Quotes.jpg"/>
            <p:cNvPicPr>
              <a:picLocks noChangeAspect="1" noChangeArrowheads="1"/>
            </p:cNvPicPr>
            <p:nvPr/>
          </p:nvPicPr>
          <p:blipFill rotWithShape="1">
            <a:blip r:embed="rId3">
              <a:extLst>
                <a:ext uri="{28A0092B-C50C-407E-A947-70E740481C1C}">
                  <a14:useLocalDpi xmlns:a14="http://schemas.microsoft.com/office/drawing/2010/main" val="0"/>
                </a:ext>
              </a:extLst>
            </a:blip>
            <a:srcRect b="11137"/>
            <a:stretch/>
          </p:blipFill>
          <p:spPr bwMode="auto">
            <a:xfrm>
              <a:off x="2590800" y="3276600"/>
              <a:ext cx="5962650" cy="3453390"/>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anim calcmode="lin" valueType="num">
                                      <p:cBhvr additive="base">
                                        <p:cTn id="7"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7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75">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75">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75">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75">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75">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075">
                                            <p:txEl>
                                              <p:pRg st="11" end="1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75">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75">
                                            <p:txEl>
                                              <p:pRg st="13" end="13"/>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075">
                                            <p:txEl>
                                              <p:pRg st="14" end="1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075">
                                            <p:txEl>
                                              <p:pRg st="15" end="15"/>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075">
                                            <p:txEl>
                                              <p:pRg st="16" end="1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075">
                                            <p:txEl>
                                              <p:pRg st="17" end="17"/>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075">
                                            <p:txEl>
                                              <p:pRg st="18" end="18"/>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075">
                                            <p:txEl>
                                              <p:pRg st="19" end="19"/>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075">
                                            <p:txEl>
                                              <p:pRg st="20" end="2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nodeType="clickEffect">
                                  <p:stCondLst>
                                    <p:cond delay="0"/>
                                  </p:stCondLst>
                                  <p:childTnLst>
                                    <p:animMotion origin="layout" path="M 0 -3.3796E-6 L 0.00417 1.06593 " pathEditMode="relative" rAng="0" ptsTypes="AA">
                                      <p:cBhvr>
                                        <p:cTn id="66" dur="2000" fill="hold"/>
                                        <p:tgtEl>
                                          <p:spTgt spid="4"/>
                                        </p:tgtEl>
                                        <p:attrNameLst>
                                          <p:attrName>ppt_x</p:attrName>
                                          <p:attrName>ppt_y</p:attrName>
                                        </p:attrNameLst>
                                      </p:cBhvr>
                                      <p:rCtr x="208" y="532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rot="16200000">
            <a:off x="-2324100" y="3390900"/>
            <a:ext cx="6553200" cy="1143000"/>
          </a:xfrm>
        </p:spPr>
        <p:txBody>
          <a:bodyPr>
            <a:normAutofit/>
          </a:bodyPr>
          <a:lstStyle/>
          <a:p>
            <a:pPr eaLnBrk="1" hangingPunct="1">
              <a:defRPr/>
            </a:pPr>
            <a:r>
              <a:rPr lang="en-US" altLang="en-US" sz="6600" dirty="0" smtClean="0">
                <a:latin typeface="KG Shadow of the Day" panose="02000503000000020003" pitchFamily="2" charset="0"/>
              </a:rPr>
              <a:t>Innovator</a:t>
            </a:r>
          </a:p>
        </p:txBody>
      </p:sp>
      <p:sp>
        <p:nvSpPr>
          <p:cNvPr id="3075" name="Rectangle 3"/>
          <p:cNvSpPr>
            <a:spLocks noGrp="1" noChangeArrowheads="1"/>
          </p:cNvSpPr>
          <p:nvPr>
            <p:ph idx="1"/>
          </p:nvPr>
        </p:nvSpPr>
        <p:spPr>
          <a:xfrm>
            <a:off x="1906058" y="-533400"/>
            <a:ext cx="7315200" cy="2286000"/>
          </a:xfrm>
        </p:spPr>
        <p:txBody>
          <a:bodyPr>
            <a:normAutofit/>
          </a:bodyPr>
          <a:lstStyle/>
          <a:p>
            <a:pPr marL="0" indent="0" eaLnBrk="1" hangingPunct="1">
              <a:buNone/>
              <a:defRPr/>
            </a:pPr>
            <a:endParaRPr lang="en-US" altLang="en-US" dirty="0" smtClean="0">
              <a:solidFill>
                <a:schemeClr val="accent6">
                  <a:lumMod val="75000"/>
                </a:schemeClr>
              </a:solidFill>
              <a:ea typeface="+mn-ea"/>
            </a:endParaRPr>
          </a:p>
          <a:p>
            <a:pPr marL="0" indent="0">
              <a:buNone/>
              <a:defRPr/>
            </a:pPr>
            <a:r>
              <a:rPr lang="en-US" altLang="en-US" dirty="0">
                <a:solidFill>
                  <a:schemeClr val="accent6">
                    <a:lumMod val="75000"/>
                  </a:schemeClr>
                </a:solidFill>
              </a:rPr>
              <a:t>Takes existing products or services and changes some aspect of them, such as features, size, or pricing</a:t>
            </a:r>
          </a:p>
          <a:p>
            <a:pPr marL="457200" lvl="1" indent="0">
              <a:buNone/>
              <a:defRPr/>
            </a:pPr>
            <a:endParaRPr lang="en-US" altLang="en-US" dirty="0" smtClean="0"/>
          </a:p>
        </p:txBody>
      </p:sp>
      <p:sp>
        <p:nvSpPr>
          <p:cNvPr id="5" name="TextBox 4"/>
          <p:cNvSpPr txBox="1"/>
          <p:nvPr/>
        </p:nvSpPr>
        <p:spPr>
          <a:xfrm>
            <a:off x="2057399" y="1900998"/>
            <a:ext cx="6487583" cy="2308324"/>
          </a:xfrm>
          <a:prstGeom prst="rect">
            <a:avLst/>
          </a:prstGeom>
          <a:noFill/>
        </p:spPr>
        <p:txBody>
          <a:bodyPr wrap="square" rtlCol="0">
            <a:spAutoFit/>
          </a:bodyPr>
          <a:lstStyle/>
          <a:p>
            <a:pPr marL="285750" indent="-285750">
              <a:buFont typeface="Arial" panose="020B0604020202020204" pitchFamily="34" charset="0"/>
              <a:buChar char="•"/>
            </a:pPr>
            <a:r>
              <a:rPr lang="en-US" dirty="0" smtClean="0"/>
              <a:t>What is the difference between an INVENTION and an INNOVATION?</a:t>
            </a:r>
          </a:p>
          <a:p>
            <a:pPr marL="742950" lvl="1" indent="-285750">
              <a:buFont typeface="Arial" panose="020B0604020202020204" pitchFamily="34" charset="0"/>
              <a:buChar char="•"/>
            </a:pPr>
            <a:r>
              <a:rPr lang="en-US" dirty="0" smtClean="0"/>
              <a:t>In its purest sense, “invention“ can be defined as the </a:t>
            </a:r>
            <a:r>
              <a:rPr lang="en-US" b="1" dirty="0" smtClean="0">
                <a:solidFill>
                  <a:schemeClr val="accent6">
                    <a:lumMod val="75000"/>
                  </a:schemeClr>
                </a:solidFill>
              </a:rPr>
              <a:t>creation</a:t>
            </a:r>
            <a:r>
              <a:rPr lang="en-US" dirty="0" smtClean="0">
                <a:solidFill>
                  <a:schemeClr val="accent6">
                    <a:lumMod val="75000"/>
                  </a:schemeClr>
                </a:solidFill>
              </a:rPr>
              <a:t> </a:t>
            </a:r>
            <a:r>
              <a:rPr lang="en-US" dirty="0" smtClean="0"/>
              <a:t>of a product or introduction of a process for the first time. “Innovation,” on the other hand, occurs if someone </a:t>
            </a:r>
            <a:r>
              <a:rPr lang="en-US" b="1" dirty="0" smtClean="0">
                <a:solidFill>
                  <a:schemeClr val="accent6">
                    <a:lumMod val="75000"/>
                  </a:schemeClr>
                </a:solidFill>
              </a:rPr>
              <a:t>improves</a:t>
            </a:r>
            <a:r>
              <a:rPr lang="en-US" dirty="0" smtClean="0">
                <a:solidFill>
                  <a:schemeClr val="accent6">
                    <a:lumMod val="75000"/>
                  </a:schemeClr>
                </a:solidFill>
              </a:rPr>
              <a:t> </a:t>
            </a:r>
            <a:r>
              <a:rPr lang="en-US" dirty="0" smtClean="0"/>
              <a:t>on or makes a significant contribution to an existing product, process or service.</a:t>
            </a:r>
          </a:p>
          <a:p>
            <a:pPr marL="285750" indent="-285750">
              <a:buFont typeface="Arial" panose="020B0604020202020204" pitchFamily="34" charset="0"/>
              <a:buChar char="•"/>
            </a:pPr>
            <a:endParaRPr lang="en-US" dirty="0"/>
          </a:p>
        </p:txBody>
      </p:sp>
      <p:pic>
        <p:nvPicPr>
          <p:cNvPr id="31746" name="Picture 2" descr="http://static.guim.co.uk/sys-images/Guardian/Pix/pictures/2009/6/29/1246285747346/Diamond_Rio.jpg"/>
          <p:cNvPicPr>
            <a:picLocks noChangeAspect="1" noChangeArrowheads="1"/>
          </p:cNvPicPr>
          <p:nvPr/>
        </p:nvPicPr>
        <p:blipFill rotWithShape="1">
          <a:blip r:embed="rId3">
            <a:extLst>
              <a:ext uri="{28A0092B-C50C-407E-A947-70E740481C1C}">
                <a14:useLocalDpi xmlns:a14="http://schemas.microsoft.com/office/drawing/2010/main" val="0"/>
              </a:ext>
            </a:extLst>
          </a:blip>
          <a:srcRect l="16222" r="14862"/>
          <a:stretch/>
        </p:blipFill>
        <p:spPr bwMode="auto">
          <a:xfrm>
            <a:off x="2362200" y="3982759"/>
            <a:ext cx="1744133" cy="2530787"/>
          </a:xfrm>
          <a:prstGeom prst="rect">
            <a:avLst/>
          </a:prstGeom>
          <a:noFill/>
          <a:extLst>
            <a:ext uri="{909E8E84-426E-40DD-AFC4-6F175D3DCCD1}">
              <a14:hiddenFill xmlns:a14="http://schemas.microsoft.com/office/drawing/2010/main">
                <a:solidFill>
                  <a:srgbClr val="FFFFFF"/>
                </a:solidFill>
              </a14:hiddenFill>
            </a:ext>
          </a:extLst>
        </p:spPr>
      </p:pic>
      <p:sp>
        <p:nvSpPr>
          <p:cNvPr id="6" name="Notched Right Arrow 5"/>
          <p:cNvSpPr/>
          <p:nvPr/>
        </p:nvSpPr>
        <p:spPr>
          <a:xfrm>
            <a:off x="4675184" y="4701146"/>
            <a:ext cx="1497015" cy="1013853"/>
          </a:xfrm>
          <a:prstGeom prst="notchedRightArrow">
            <a:avLst/>
          </a:prstGeom>
          <a:solidFill>
            <a:schemeClr val="accent6">
              <a:lumMod val="50000"/>
            </a:schemeClr>
          </a:solidFill>
          <a:ln>
            <a:noFill/>
          </a:ln>
          <a:scene3d>
            <a:camera prst="orthographicFront"/>
            <a:lightRig rig="threePt" dir="t"/>
          </a:scene3d>
          <a:sp3d>
            <a:bevelT w="152400" h="50800" prst="softRound"/>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31750" name="Picture 6" descr="http://images.macworld.com/images/article/2011/10/original-ipod-386-259663.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100000" l="0" r="96373">
                        <a14:foregroundMark x1="18135" y1="86308" x2="8031" y2="78729"/>
                        <a14:foregroundMark x1="11140" y1="79218" x2="24870" y2="74572"/>
                        <a14:foregroundMark x1="74093" y1="74572" x2="90415" y2="81663"/>
                        <a14:foregroundMark x1="90933" y1="83130" x2="73057" y2="89976"/>
                      </a14:backgroundRemoval>
                    </a14:imgEffect>
                  </a14:imgLayer>
                </a14:imgProps>
              </a:ext>
              <a:ext uri="{28A0092B-C50C-407E-A947-70E740481C1C}">
                <a14:useLocalDpi xmlns:a14="http://schemas.microsoft.com/office/drawing/2010/main" val="0"/>
              </a:ext>
            </a:extLst>
          </a:blip>
          <a:srcRect r="4740"/>
          <a:stretch/>
        </p:blipFill>
        <p:spPr bwMode="auto">
          <a:xfrm>
            <a:off x="6347795" y="3886200"/>
            <a:ext cx="2571573" cy="286038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362200" y="2209800"/>
            <a:ext cx="5796484" cy="2585323"/>
          </a:xfrm>
          <a:prstGeom prst="rect">
            <a:avLst/>
          </a:prstGeom>
          <a:solidFill>
            <a:schemeClr val="bg1"/>
          </a:solidFill>
          <a:ln>
            <a:noFill/>
          </a:ln>
        </p:spPr>
        <p:txBody>
          <a:bodyPr wrap="square" lIns="91440" tIns="45720" rIns="91440" bIns="45720">
            <a:spAutoFit/>
          </a:bodyPr>
          <a:lstStyle/>
          <a:p>
            <a:pPr algn="ctr"/>
            <a:r>
              <a:rPr lang="en-US" sz="54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What innovations can YOU think of?</a:t>
            </a:r>
            <a:endParaRPr lang="en-US" sz="54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extLst>
      <p:ext uri="{BB962C8B-B14F-4D97-AF65-F5344CB8AC3E}">
        <p14:creationId xmlns:p14="http://schemas.microsoft.com/office/powerpoint/2010/main" val="23910177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1746"/>
                                        </p:tgtEl>
                                        <p:attrNameLst>
                                          <p:attrName>style.visibility</p:attrName>
                                        </p:attrNameLst>
                                      </p:cBhvr>
                                      <p:to>
                                        <p:strVal val="visible"/>
                                      </p:to>
                                    </p:set>
                                    <p:animEffect transition="in" filter="wipe(down)">
                                      <p:cBhvr>
                                        <p:cTn id="21" dur="500"/>
                                        <p:tgtEl>
                                          <p:spTgt spid="3174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1750"/>
                                        </p:tgtEl>
                                        <p:attrNameLst>
                                          <p:attrName>style.visibility</p:attrName>
                                        </p:attrNameLst>
                                      </p:cBhvr>
                                      <p:to>
                                        <p:strVal val="visible"/>
                                      </p:to>
                                    </p:set>
                                    <p:animEffect transition="in" filter="wipe(down)">
                                      <p:cBhvr>
                                        <p:cTn id="31" dur="500"/>
                                        <p:tgtEl>
                                          <p:spTgt spid="31750"/>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0" nodeType="clickEffect">
                                  <p:stCondLst>
                                    <p:cond delay="0"/>
                                  </p:stCondLst>
                                  <p:childTnLst>
                                    <p:set>
                                      <p:cBhvr>
                                        <p:cTn id="35" dur="1" fill="hold">
                                          <p:stCondLst>
                                            <p:cond delay="0"/>
                                          </p:stCondLst>
                                        </p:cTn>
                                        <p:tgtEl>
                                          <p:spTgt spid="5">
                                            <p:txEl>
                                              <p:pRg st="0" end="0"/>
                                            </p:txEl>
                                          </p:spTgt>
                                        </p:tgtEl>
                                        <p:attrNameLst>
                                          <p:attrName>style.visibility</p:attrName>
                                        </p:attrNameLst>
                                      </p:cBhvr>
                                      <p:to>
                                        <p:strVal val="hidden"/>
                                      </p:to>
                                    </p:set>
                                  </p:childTnLst>
                                </p:cTn>
                              </p:par>
                              <p:par>
                                <p:cTn id="36" presetID="1" presetClass="exit" presetSubtype="0" fill="hold" grpId="0" nodeType="withEffect">
                                  <p:stCondLst>
                                    <p:cond delay="0"/>
                                  </p:stCondLst>
                                  <p:childTnLst>
                                    <p:set>
                                      <p:cBhvr>
                                        <p:cTn id="37" dur="1" fill="hold">
                                          <p:stCondLst>
                                            <p:cond delay="0"/>
                                          </p:stCondLst>
                                        </p:cTn>
                                        <p:tgtEl>
                                          <p:spTgt spid="5">
                                            <p:txEl>
                                              <p:pRg st="1" end="1"/>
                                            </p:txEl>
                                          </p:spTgt>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31746"/>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31750"/>
                                        </p:tgtEl>
                                        <p:attrNameLst>
                                          <p:attrName>style.visibility</p:attrName>
                                        </p:attrNameLst>
                                      </p:cBhvr>
                                      <p:to>
                                        <p:strVal val="hidden"/>
                                      </p:to>
                                    </p:set>
                                  </p:childTnLst>
                                </p:cTn>
                              </p:par>
                              <p:par>
                                <p:cTn id="44" presetID="31" presetClass="entr" presetSubtype="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1000" fill="hold"/>
                                        <p:tgtEl>
                                          <p:spTgt spid="7"/>
                                        </p:tgtEl>
                                        <p:attrNameLst>
                                          <p:attrName>ppt_w</p:attrName>
                                        </p:attrNameLst>
                                      </p:cBhvr>
                                      <p:tavLst>
                                        <p:tav tm="0">
                                          <p:val>
                                            <p:fltVal val="0"/>
                                          </p:val>
                                        </p:tav>
                                        <p:tav tm="100000">
                                          <p:val>
                                            <p:strVal val="#ppt_w"/>
                                          </p:val>
                                        </p:tav>
                                      </p:tavLst>
                                    </p:anim>
                                    <p:anim calcmode="lin" valueType="num">
                                      <p:cBhvr>
                                        <p:cTn id="47" dur="1000" fill="hold"/>
                                        <p:tgtEl>
                                          <p:spTgt spid="7"/>
                                        </p:tgtEl>
                                        <p:attrNameLst>
                                          <p:attrName>ppt_h</p:attrName>
                                        </p:attrNameLst>
                                      </p:cBhvr>
                                      <p:tavLst>
                                        <p:tav tm="0">
                                          <p:val>
                                            <p:fltVal val="0"/>
                                          </p:val>
                                        </p:tav>
                                        <p:tav tm="100000">
                                          <p:val>
                                            <p:strVal val="#ppt_h"/>
                                          </p:val>
                                        </p:tav>
                                      </p:tavLst>
                                    </p:anim>
                                    <p:anim calcmode="lin" valueType="num">
                                      <p:cBhvr>
                                        <p:cTn id="48" dur="1000" fill="hold"/>
                                        <p:tgtEl>
                                          <p:spTgt spid="7"/>
                                        </p:tgtEl>
                                        <p:attrNameLst>
                                          <p:attrName>style.rotation</p:attrName>
                                        </p:attrNameLst>
                                      </p:cBhvr>
                                      <p:tavLst>
                                        <p:tav tm="0">
                                          <p:val>
                                            <p:fltVal val="90"/>
                                          </p:val>
                                        </p:tav>
                                        <p:tav tm="100000">
                                          <p:val>
                                            <p:fltVal val="0"/>
                                          </p:val>
                                        </p:tav>
                                      </p:tavLst>
                                    </p:anim>
                                    <p:animEffect transition="in" filter="fade">
                                      <p:cBhvr>
                                        <p:cTn id="4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6" grpId="0" animBg="1"/>
      <p:bldP spid="6" grpId="1"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rot="16200000">
            <a:off x="-2324100" y="3390900"/>
            <a:ext cx="6553200" cy="1143000"/>
          </a:xfrm>
        </p:spPr>
        <p:txBody>
          <a:bodyPr>
            <a:normAutofit/>
          </a:bodyPr>
          <a:lstStyle/>
          <a:p>
            <a:pPr eaLnBrk="1" hangingPunct="1">
              <a:defRPr/>
            </a:pPr>
            <a:r>
              <a:rPr lang="en-US" altLang="en-US" sz="6600" dirty="0" smtClean="0">
                <a:latin typeface="KG Shadow of the Day" panose="02000503000000020003" pitchFamily="2" charset="0"/>
              </a:rPr>
              <a:t>Marketer</a:t>
            </a:r>
          </a:p>
        </p:txBody>
      </p:sp>
      <p:sp>
        <p:nvSpPr>
          <p:cNvPr id="3075" name="Rectangle 3"/>
          <p:cNvSpPr>
            <a:spLocks noGrp="1" noChangeArrowheads="1"/>
          </p:cNvSpPr>
          <p:nvPr>
            <p:ph idx="1"/>
          </p:nvPr>
        </p:nvSpPr>
        <p:spPr>
          <a:xfrm>
            <a:off x="1906058" y="-533400"/>
            <a:ext cx="7315200" cy="2286000"/>
          </a:xfrm>
        </p:spPr>
        <p:txBody>
          <a:bodyPr>
            <a:normAutofit/>
          </a:bodyPr>
          <a:lstStyle/>
          <a:p>
            <a:pPr marL="0" indent="0" eaLnBrk="1" hangingPunct="1">
              <a:buNone/>
              <a:defRPr/>
            </a:pPr>
            <a:endParaRPr lang="en-US" altLang="en-US" dirty="0" smtClean="0">
              <a:solidFill>
                <a:schemeClr val="accent6">
                  <a:lumMod val="75000"/>
                </a:schemeClr>
              </a:solidFill>
              <a:ea typeface="+mn-ea"/>
            </a:endParaRPr>
          </a:p>
          <a:p>
            <a:pPr marL="0" indent="0">
              <a:buNone/>
              <a:defRPr/>
            </a:pPr>
            <a:r>
              <a:rPr lang="en-US" altLang="en-US" dirty="0">
                <a:solidFill>
                  <a:schemeClr val="accent6">
                    <a:lumMod val="75000"/>
                  </a:schemeClr>
                </a:solidFill>
              </a:rPr>
              <a:t>They do not change the product itself, but rather the way the product is perceived by consumers.</a:t>
            </a:r>
          </a:p>
          <a:p>
            <a:pPr marL="457200" lvl="1" indent="0">
              <a:buNone/>
              <a:defRPr/>
            </a:pPr>
            <a:endParaRPr lang="en-US" altLang="en-US" dirty="0" smtClean="0"/>
          </a:p>
        </p:txBody>
      </p:sp>
      <p:sp>
        <p:nvSpPr>
          <p:cNvPr id="5" name="TextBox 4"/>
          <p:cNvSpPr txBox="1"/>
          <p:nvPr/>
        </p:nvSpPr>
        <p:spPr>
          <a:xfrm>
            <a:off x="2286000" y="2105085"/>
            <a:ext cx="6487583" cy="4524315"/>
          </a:xfrm>
          <a:prstGeom prst="rect">
            <a:avLst/>
          </a:prstGeom>
          <a:noFill/>
        </p:spPr>
        <p:txBody>
          <a:bodyPr wrap="square" rtlCol="0">
            <a:spAutoFit/>
          </a:bodyPr>
          <a:lstStyle/>
          <a:p>
            <a:r>
              <a:rPr lang="en-US" sz="2800" dirty="0" smtClean="0"/>
              <a:t>Publicity stunts or clever marketing schemes have been used for years to attract customers, and can be seen as an entrepreneurial way of growing a company, gaining recognition and increasing sales—sometimes with very little cost. They can further a cause, a product, or an idea. They don’t always turn out good!</a:t>
            </a:r>
          </a:p>
          <a:p>
            <a:endParaRPr lang="en-US" dirty="0" smtClean="0"/>
          </a:p>
          <a:p>
            <a:pPr marL="285750" indent="-285750">
              <a:buFont typeface="Arial" panose="020B0604020202020204" pitchFamily="34" charset="0"/>
              <a:buChar char="•"/>
            </a:pPr>
            <a:endParaRPr lang="en-US" dirty="0"/>
          </a:p>
        </p:txBody>
      </p:sp>
      <p:sp>
        <p:nvSpPr>
          <p:cNvPr id="13" name="Rounded Rectangle 12">
            <a:hlinkClick r:id="rId3" action="ppaction://hlinksldjump"/>
          </p:cNvPr>
          <p:cNvSpPr/>
          <p:nvPr/>
        </p:nvSpPr>
        <p:spPr>
          <a:xfrm>
            <a:off x="-533400" y="7092244"/>
            <a:ext cx="2438400" cy="990600"/>
          </a:xfrm>
          <a:prstGeom prst="roundRect">
            <a:avLst/>
          </a:prstGeom>
          <a:solidFill>
            <a:srgbClr val="F1DF75"/>
          </a:solidFill>
          <a:ln>
            <a:noFill/>
          </a:ln>
          <a:scene3d>
            <a:camera prst="orthographicFront"/>
            <a:lightRig rig="threePt" dir="t"/>
          </a:scene3d>
          <a:sp3d>
            <a:bevelT w="152400" h="50800" prst="softRound"/>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smtClean="0">
                <a:solidFill>
                  <a:schemeClr val="tx1"/>
                </a:solidFill>
              </a:rPr>
              <a:t>ProShade</a:t>
            </a:r>
            <a:endParaRPr lang="en-US" sz="3200" dirty="0">
              <a:solidFill>
                <a:schemeClr val="tx1"/>
              </a:solidFill>
            </a:endParaRPr>
          </a:p>
        </p:txBody>
      </p:sp>
    </p:spTree>
    <p:extLst>
      <p:ext uri="{BB962C8B-B14F-4D97-AF65-F5344CB8AC3E}">
        <p14:creationId xmlns:p14="http://schemas.microsoft.com/office/powerpoint/2010/main" val="1354665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rot="16200000">
            <a:off x="-2324100" y="3390900"/>
            <a:ext cx="6553200" cy="1143000"/>
          </a:xfrm>
        </p:spPr>
        <p:txBody>
          <a:bodyPr>
            <a:normAutofit/>
          </a:bodyPr>
          <a:lstStyle/>
          <a:p>
            <a:pPr eaLnBrk="1" hangingPunct="1">
              <a:defRPr/>
            </a:pPr>
            <a:r>
              <a:rPr lang="en-US" altLang="en-US" sz="6600" dirty="0" smtClean="0">
                <a:latin typeface="KG Shadow of the Day" panose="02000503000000020003" pitchFamily="2" charset="0"/>
              </a:rPr>
              <a:t>Marketer</a:t>
            </a:r>
          </a:p>
        </p:txBody>
      </p:sp>
      <p:sp>
        <p:nvSpPr>
          <p:cNvPr id="3075" name="Rectangle 3"/>
          <p:cNvSpPr>
            <a:spLocks noGrp="1" noChangeArrowheads="1"/>
          </p:cNvSpPr>
          <p:nvPr>
            <p:ph idx="1"/>
          </p:nvPr>
        </p:nvSpPr>
        <p:spPr>
          <a:xfrm>
            <a:off x="1906058" y="-533400"/>
            <a:ext cx="7315200" cy="2286000"/>
          </a:xfrm>
        </p:spPr>
        <p:txBody>
          <a:bodyPr>
            <a:normAutofit/>
          </a:bodyPr>
          <a:lstStyle/>
          <a:p>
            <a:pPr marL="0" indent="0" eaLnBrk="1" hangingPunct="1">
              <a:buNone/>
              <a:defRPr/>
            </a:pPr>
            <a:endParaRPr lang="en-US" altLang="en-US" dirty="0" smtClean="0">
              <a:solidFill>
                <a:schemeClr val="accent6">
                  <a:lumMod val="75000"/>
                </a:schemeClr>
              </a:solidFill>
              <a:ea typeface="+mn-ea"/>
            </a:endParaRPr>
          </a:p>
          <a:p>
            <a:pPr marL="0" indent="0">
              <a:buNone/>
              <a:defRPr/>
            </a:pPr>
            <a:r>
              <a:rPr lang="en-US" altLang="en-US" dirty="0">
                <a:solidFill>
                  <a:schemeClr val="accent6">
                    <a:lumMod val="75000"/>
                  </a:schemeClr>
                </a:solidFill>
              </a:rPr>
              <a:t>They do not change the product itself, but rather the way the product is perceived by consumers.</a:t>
            </a:r>
          </a:p>
          <a:p>
            <a:pPr marL="457200" lvl="1" indent="0">
              <a:buNone/>
              <a:defRPr/>
            </a:pPr>
            <a:endParaRPr lang="en-US" altLang="en-US" dirty="0" smtClean="0"/>
          </a:p>
        </p:txBody>
      </p:sp>
      <p:sp>
        <p:nvSpPr>
          <p:cNvPr id="12" name="Rounded Rectangle 11">
            <a:hlinkClick r:id="rId3" action="ppaction://hlinksldjump"/>
          </p:cNvPr>
          <p:cNvSpPr/>
          <p:nvPr/>
        </p:nvSpPr>
        <p:spPr>
          <a:xfrm>
            <a:off x="998360" y="6096000"/>
            <a:ext cx="1981200" cy="495300"/>
          </a:xfrm>
          <a:prstGeom prst="roundRect">
            <a:avLst/>
          </a:prstGeom>
          <a:solidFill>
            <a:srgbClr val="F1DF75"/>
          </a:solidFill>
          <a:ln>
            <a:noFill/>
          </a:ln>
          <a:scene3d>
            <a:camera prst="orthographicFront"/>
            <a:lightRig rig="threePt" dir="t"/>
          </a:scene3d>
          <a:sp3d>
            <a:bevelT w="152400" h="50800" prst="softRound"/>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solidFill>
                  <a:schemeClr val="tx1"/>
                </a:solidFill>
              </a:rPr>
              <a:t>Taco Bell</a:t>
            </a:r>
            <a:endParaRPr lang="en-US" sz="2400" dirty="0">
              <a:solidFill>
                <a:schemeClr val="tx1"/>
              </a:solidFill>
            </a:endParaRPr>
          </a:p>
        </p:txBody>
      </p:sp>
      <p:sp>
        <p:nvSpPr>
          <p:cNvPr id="13" name="Rounded Rectangle 12">
            <a:hlinkClick r:id="rId4" action="ppaction://hlinksldjump"/>
          </p:cNvPr>
          <p:cNvSpPr/>
          <p:nvPr/>
        </p:nvSpPr>
        <p:spPr>
          <a:xfrm>
            <a:off x="6953248" y="6073422"/>
            <a:ext cx="1981200" cy="495300"/>
          </a:xfrm>
          <a:prstGeom prst="roundRect">
            <a:avLst/>
          </a:prstGeom>
          <a:solidFill>
            <a:srgbClr val="F1DF75"/>
          </a:solidFill>
          <a:ln>
            <a:noFill/>
          </a:ln>
          <a:scene3d>
            <a:camera prst="orthographicFront"/>
            <a:lightRig rig="threePt" dir="t"/>
          </a:scene3d>
          <a:sp3d>
            <a:bevelT w="152400" h="50800" prst="softRound"/>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err="1" smtClean="0">
                <a:solidFill>
                  <a:schemeClr val="tx1"/>
                </a:solidFill>
              </a:rPr>
              <a:t>ProShade</a:t>
            </a:r>
            <a:endParaRPr lang="en-US" sz="2400" dirty="0">
              <a:solidFill>
                <a:schemeClr val="tx1"/>
              </a:solidFill>
            </a:endParaRPr>
          </a:p>
        </p:txBody>
      </p:sp>
      <p:sp>
        <p:nvSpPr>
          <p:cNvPr id="14" name="Rounded Rectangle 13">
            <a:hlinkClick r:id="rId5" action="ppaction://hlinksldjump"/>
          </p:cNvPr>
          <p:cNvSpPr/>
          <p:nvPr/>
        </p:nvSpPr>
        <p:spPr>
          <a:xfrm>
            <a:off x="2979560" y="6084711"/>
            <a:ext cx="1981200" cy="495300"/>
          </a:xfrm>
          <a:prstGeom prst="roundRect">
            <a:avLst/>
          </a:prstGeom>
          <a:solidFill>
            <a:srgbClr val="F1DF75"/>
          </a:solidFill>
          <a:ln>
            <a:noFill/>
          </a:ln>
          <a:scene3d>
            <a:camera prst="orthographicFront"/>
            <a:lightRig rig="threePt" dir="t"/>
          </a:scene3d>
          <a:sp3d>
            <a:bevelT w="152400" h="50800" prst="softRound"/>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solidFill>
                  <a:schemeClr val="tx1"/>
                </a:solidFill>
              </a:rPr>
              <a:t>Burger King</a:t>
            </a:r>
            <a:endParaRPr lang="en-US" sz="2400" dirty="0">
              <a:solidFill>
                <a:schemeClr val="tx1"/>
              </a:solidFill>
            </a:endParaRPr>
          </a:p>
        </p:txBody>
      </p:sp>
      <p:sp>
        <p:nvSpPr>
          <p:cNvPr id="15" name="Rounded Rectangle 14">
            <a:hlinkClick r:id="rId6" action="ppaction://hlinksldjump"/>
          </p:cNvPr>
          <p:cNvSpPr/>
          <p:nvPr/>
        </p:nvSpPr>
        <p:spPr>
          <a:xfrm>
            <a:off x="4960760" y="6073422"/>
            <a:ext cx="1981200" cy="495300"/>
          </a:xfrm>
          <a:prstGeom prst="roundRect">
            <a:avLst/>
          </a:prstGeom>
          <a:solidFill>
            <a:srgbClr val="F1DF75"/>
          </a:solidFill>
          <a:ln>
            <a:noFill/>
          </a:ln>
          <a:scene3d>
            <a:camera prst="orthographicFront"/>
            <a:lightRig rig="threePt" dir="t"/>
          </a:scene3d>
          <a:sp3d>
            <a:bevelT w="152400" h="50800" prst="softRound"/>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solidFill>
                  <a:schemeClr val="tx1"/>
                </a:solidFill>
              </a:rPr>
              <a:t>D.C. Comics</a:t>
            </a:r>
            <a:endParaRPr lang="en-US" sz="2400" dirty="0">
              <a:solidFill>
                <a:schemeClr val="tx1"/>
              </a:solidFill>
            </a:endParaRPr>
          </a:p>
        </p:txBody>
      </p:sp>
      <p:sp>
        <p:nvSpPr>
          <p:cNvPr id="10" name="TextBox 9"/>
          <p:cNvSpPr txBox="1"/>
          <p:nvPr/>
        </p:nvSpPr>
        <p:spPr>
          <a:xfrm>
            <a:off x="2073626" y="1571685"/>
            <a:ext cx="6892574" cy="4524315"/>
          </a:xfrm>
          <a:prstGeom prst="rect">
            <a:avLst/>
          </a:prstGeom>
          <a:noFill/>
        </p:spPr>
        <p:txBody>
          <a:bodyPr wrap="square" rtlCol="0">
            <a:spAutoFit/>
          </a:bodyPr>
          <a:lstStyle/>
          <a:p>
            <a:pPr marL="285750" indent="-285750">
              <a:buFont typeface="Arial" panose="020B0604020202020204" pitchFamily="34" charset="0"/>
              <a:buChar char="•"/>
            </a:pPr>
            <a:r>
              <a:rPr lang="en-US" sz="1600" u="sng" dirty="0" smtClean="0"/>
              <a:t>Boston Tea Party </a:t>
            </a:r>
            <a:r>
              <a:rPr lang="en-US" sz="1600" dirty="0" smtClean="0"/>
              <a:t>– Samuel Adams and his group of American patriots threw 342 chests of tea into the Boston Harbor to pretest repressive taxation</a:t>
            </a:r>
          </a:p>
          <a:p>
            <a:pPr marL="285750" indent="-285750">
              <a:buFont typeface="Arial" panose="020B0604020202020204" pitchFamily="34" charset="0"/>
              <a:buChar char="•"/>
            </a:pPr>
            <a:r>
              <a:rPr lang="en-US" sz="1600" u="sng" dirty="0" smtClean="0"/>
              <a:t>Hands Across America </a:t>
            </a:r>
            <a:r>
              <a:rPr lang="en-US" sz="1600" dirty="0" smtClean="0"/>
              <a:t>-- </a:t>
            </a:r>
            <a:r>
              <a:rPr lang="en-US" sz="1600" dirty="0"/>
              <a:t>On May 26, 1986 more than 6.5 million Americans, including then President Ronald Reagan, joined hands in a human chain across sixteen states to raise money for the hungry and homeless. Participants paid ten dollars each to participate, and the event raised $34 million for various charities. </a:t>
            </a:r>
            <a:endParaRPr lang="en-US" sz="1600" dirty="0" smtClean="0"/>
          </a:p>
          <a:p>
            <a:pPr marL="285750" indent="-285750">
              <a:buFont typeface="Arial" panose="020B0604020202020204" pitchFamily="34" charset="0"/>
              <a:buChar char="•"/>
            </a:pPr>
            <a:r>
              <a:rPr lang="en-US" sz="1600" u="sng" dirty="0" smtClean="0"/>
              <a:t>Missouri-Kansas-Texas Railroad </a:t>
            </a:r>
            <a:r>
              <a:rPr lang="en-US" sz="1600" dirty="0" smtClean="0"/>
              <a:t>– In the </a:t>
            </a:r>
            <a:r>
              <a:rPr lang="en-US" sz="1600" dirty="0" smtClean="0"/>
              <a:t>1880’s</a:t>
            </a:r>
            <a:r>
              <a:rPr lang="en-US" sz="1600" dirty="0" smtClean="0"/>
              <a:t>, this company staged a crash between two full size trains in Crush, Texas. 40,000 people flocked to the event, but a few people were killed when the boiler exploded!</a:t>
            </a:r>
          </a:p>
          <a:p>
            <a:pPr marL="285750" indent="-285750">
              <a:buFont typeface="Arial" panose="020B0604020202020204" pitchFamily="34" charset="0"/>
              <a:buChar char="•"/>
            </a:pPr>
            <a:r>
              <a:rPr lang="en-US" sz="1600" u="sng" dirty="0" smtClean="0"/>
              <a:t>The Blair Witch Project </a:t>
            </a:r>
            <a:r>
              <a:rPr lang="en-US" sz="1600" dirty="0" smtClean="0"/>
              <a:t>– In 1999, to </a:t>
            </a:r>
            <a:r>
              <a:rPr lang="en-US" sz="1600" dirty="0"/>
              <a:t>create buzz for the horror flick The Blair Witch Project, the film makers gave out tapes to college campuses and presented them as real video diary footage. The Independent Film Channel also played clips that were labeled as documentary instead of fictional. This viral PR stunt created plenty of buzz for the film</a:t>
            </a:r>
            <a:r>
              <a:rPr lang="en-US" sz="1600" dirty="0" smtClean="0"/>
              <a:t>. </a:t>
            </a:r>
            <a:endParaRPr lang="en-US" sz="1600" dirty="0"/>
          </a:p>
        </p:txBody>
      </p:sp>
    </p:spTree>
    <p:extLst>
      <p:ext uri="{BB962C8B-B14F-4D97-AF65-F5344CB8AC3E}">
        <p14:creationId xmlns:p14="http://schemas.microsoft.com/office/powerpoint/2010/main" val="1637542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down)">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down)">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wipe(down)">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92176"/>
            <a:ext cx="7924800" cy="1096962"/>
          </a:xfrm>
        </p:spPr>
        <p:txBody>
          <a:bodyPr/>
          <a:lstStyle/>
          <a:p>
            <a:r>
              <a:rPr lang="en-US" dirty="0" smtClean="0">
                <a:latin typeface="KG Shadow of the Day" panose="02000503000000020003" pitchFamily="2" charset="0"/>
              </a:rPr>
              <a:t>Taco Bell - 1996</a:t>
            </a:r>
            <a:endParaRPr lang="en-US" dirty="0">
              <a:latin typeface="KG Shadow of the Day" panose="02000503000000020003" pitchFamily="2" charset="0"/>
            </a:endParaRPr>
          </a:p>
        </p:txBody>
      </p:sp>
      <p:sp>
        <p:nvSpPr>
          <p:cNvPr id="3" name="Content Placeholder 2"/>
          <p:cNvSpPr>
            <a:spLocks noGrp="1"/>
          </p:cNvSpPr>
          <p:nvPr>
            <p:ph idx="1"/>
          </p:nvPr>
        </p:nvSpPr>
        <p:spPr>
          <a:xfrm>
            <a:off x="1219200" y="2327309"/>
            <a:ext cx="7002604" cy="4530692"/>
          </a:xfrm>
        </p:spPr>
        <p:txBody>
          <a:bodyPr>
            <a:normAutofit fontScale="62500" lnSpcReduction="20000"/>
          </a:bodyPr>
          <a:lstStyle/>
          <a:p>
            <a:r>
              <a:rPr lang="en-US" dirty="0"/>
              <a:t>Thousands of people called in their complaints to the home of the Liberty Bell, the National Historic Park in Philadelphia, but by noon, Taco Bell admitted what many people suspected, since the day was, after all, April 1. </a:t>
            </a:r>
            <a:endParaRPr lang="en-US" dirty="0" smtClean="0"/>
          </a:p>
          <a:p>
            <a:r>
              <a:rPr lang="en-US" dirty="0" smtClean="0"/>
              <a:t>The </a:t>
            </a:r>
            <a:r>
              <a:rPr lang="en-US" dirty="0"/>
              <a:t>Taco Bell ad was an April Fool's joke, and the media and public ate it up (no pun intended). More than 650 print media outlets and 400 broadcast outlets covered the prank, reaching more than 70 million Americans, according to Taco Bell's marketing department. </a:t>
            </a:r>
            <a:endParaRPr lang="en-US" dirty="0" smtClean="0"/>
          </a:p>
          <a:p>
            <a:r>
              <a:rPr lang="en-US" dirty="0" smtClean="0"/>
              <a:t>The </a:t>
            </a:r>
            <a:r>
              <a:rPr lang="en-US" dirty="0"/>
              <a:t>company's revenue increased by $500,000 that day, and by $600,000 more the following day, compared to the previous week's sales</a:t>
            </a:r>
            <a:r>
              <a:rPr lang="en-US" dirty="0" smtClean="0"/>
              <a:t>.</a:t>
            </a:r>
          </a:p>
          <a:p>
            <a:r>
              <a:rPr lang="en-US" dirty="0" smtClean="0"/>
              <a:t>Even </a:t>
            </a:r>
            <a:r>
              <a:rPr lang="en-US" dirty="0"/>
              <a:t>then-White House spokesperson Mike McCurry, when asked about the Taco Liberty Bell, got inspired to reveal that the Lincoln Memorial had been sold and would from now on be known as the Ford Lincoln Mercury Memorial.</a:t>
            </a:r>
          </a:p>
        </p:txBody>
      </p:sp>
      <p:pic>
        <p:nvPicPr>
          <p:cNvPr id="32770" name="Picture 2" descr="http://www.bibliotecapleyades.net/sumer_anunnaki/reptiles/images/reptiles36_04.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46755" y="255235"/>
            <a:ext cx="729128" cy="8717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58642" y="1557867"/>
            <a:ext cx="3038011" cy="769441"/>
          </a:xfrm>
          <a:prstGeom prst="rect">
            <a:avLst/>
          </a:prstGeom>
          <a:noFill/>
        </p:spPr>
        <p:txBody>
          <a:bodyPr wrap="none" lIns="91440" tIns="45720" rIns="91440" bIns="45720">
            <a:spAutoFit/>
          </a:bodyPr>
          <a:lstStyle/>
          <a:p>
            <a:pPr algn="ctr"/>
            <a:r>
              <a:rPr lang="en-US" sz="44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The Stunt:</a:t>
            </a:r>
            <a:endParaRPr lang="en-US" sz="44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pic>
        <p:nvPicPr>
          <p:cNvPr id="32774" name="Picture 6" descr="http://image.slidesharecdn.com/revolutionarywarpart1-091102163215-phpapp02/95/revolutionary-war-part-1-52-728.jpg?cb=125717958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5484" y="1447800"/>
            <a:ext cx="7010399" cy="5257800"/>
          </a:xfrm>
          <a:prstGeom prst="rect">
            <a:avLst/>
          </a:prstGeom>
          <a:solidFill>
            <a:srgbClr val="FFFFFF">
              <a:shade val="85000"/>
            </a:srgbClr>
          </a:solidFill>
          <a:ln w="88900" cap="sq">
            <a:solidFill>
              <a:schemeClr val="accent6">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Action Button: Beginning 4">
            <a:hlinkClick r:id="rId5" action="ppaction://hlinksldjump" highlightClick="1"/>
          </p:cNvPr>
          <p:cNvSpPr/>
          <p:nvPr/>
        </p:nvSpPr>
        <p:spPr>
          <a:xfrm>
            <a:off x="150607" y="6278432"/>
            <a:ext cx="762000" cy="533400"/>
          </a:xfrm>
          <a:prstGeom prst="actionButtonBeginning">
            <a:avLst/>
          </a:prstGeom>
          <a:solidFill>
            <a:srgbClr val="F1DF75"/>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409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44444E-6 -3.70953E-6 L -0.00069 0.87142 " pathEditMode="relative" rAng="0" ptsTypes="AA">
                                      <p:cBhvr>
                                        <p:cTn id="6" dur="2000" fill="hold"/>
                                        <p:tgtEl>
                                          <p:spTgt spid="32774"/>
                                        </p:tgtEl>
                                        <p:attrNameLst>
                                          <p:attrName>ppt_x</p:attrName>
                                          <p:attrName>ppt_y</p:attrName>
                                        </p:attrNameLst>
                                      </p:cBhvr>
                                      <p:rCtr x="-35" y="435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92176"/>
            <a:ext cx="7924800" cy="1096962"/>
          </a:xfrm>
        </p:spPr>
        <p:txBody>
          <a:bodyPr/>
          <a:lstStyle/>
          <a:p>
            <a:r>
              <a:rPr lang="en-US" dirty="0" err="1" smtClean="0">
                <a:latin typeface="KG Shadow of the Day" panose="02000503000000020003" pitchFamily="2" charset="0"/>
              </a:rPr>
              <a:t>ProShade</a:t>
            </a:r>
            <a:r>
              <a:rPr lang="en-US" dirty="0" smtClean="0">
                <a:latin typeface="KG Shadow of the Day" panose="02000503000000020003" pitchFamily="2" charset="0"/>
              </a:rPr>
              <a:t> - 2006</a:t>
            </a:r>
            <a:endParaRPr lang="en-US" dirty="0">
              <a:latin typeface="KG Shadow of the Day" panose="02000503000000020003" pitchFamily="2" charset="0"/>
            </a:endParaRPr>
          </a:p>
        </p:txBody>
      </p:sp>
      <p:sp>
        <p:nvSpPr>
          <p:cNvPr id="3" name="Content Placeholder 2"/>
          <p:cNvSpPr>
            <a:spLocks noGrp="1"/>
          </p:cNvSpPr>
          <p:nvPr>
            <p:ph idx="1"/>
          </p:nvPr>
        </p:nvSpPr>
        <p:spPr>
          <a:xfrm>
            <a:off x="1219200" y="2327309"/>
            <a:ext cx="6705600" cy="4530691"/>
          </a:xfrm>
        </p:spPr>
        <p:txBody>
          <a:bodyPr>
            <a:normAutofit fontScale="85000" lnSpcReduction="10000"/>
          </a:bodyPr>
          <a:lstStyle/>
          <a:p>
            <a:r>
              <a:rPr lang="en-US" dirty="0" err="1"/>
              <a:t>Proshade</a:t>
            </a:r>
            <a:r>
              <a:rPr lang="en-US" dirty="0"/>
              <a:t> made an intriguing offer to the National Park </a:t>
            </a:r>
            <a:r>
              <a:rPr lang="en-US" dirty="0" smtClean="0"/>
              <a:t>Service when </a:t>
            </a:r>
            <a:r>
              <a:rPr lang="en-US" dirty="0"/>
              <a:t>they proposed to give $4 million to Mount Rushmore in exchange for getting to put a logo visor on each of the presidents' heads. </a:t>
            </a:r>
            <a:endParaRPr lang="en-US" dirty="0" smtClean="0"/>
          </a:p>
          <a:p>
            <a:r>
              <a:rPr lang="en-US" dirty="0"/>
              <a:t>Although the National Park Service didn't take them up on their offer and despite the fact that any decent journalist knew they were being taken, the company received a fair amount of publicity for their outlandish offer. </a:t>
            </a:r>
          </a:p>
        </p:txBody>
      </p:sp>
      <p:sp>
        <p:nvSpPr>
          <p:cNvPr id="4" name="Rectangle 3"/>
          <p:cNvSpPr/>
          <p:nvPr/>
        </p:nvSpPr>
        <p:spPr>
          <a:xfrm>
            <a:off x="3058642" y="1557867"/>
            <a:ext cx="3038011" cy="769441"/>
          </a:xfrm>
          <a:prstGeom prst="rect">
            <a:avLst/>
          </a:prstGeom>
          <a:noFill/>
        </p:spPr>
        <p:txBody>
          <a:bodyPr wrap="none" lIns="91440" tIns="45720" rIns="91440" bIns="45720">
            <a:spAutoFit/>
          </a:bodyPr>
          <a:lstStyle/>
          <a:p>
            <a:pPr algn="ctr"/>
            <a:r>
              <a:rPr lang="en-US" sz="44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The Stunt:</a:t>
            </a:r>
            <a:endParaRPr lang="en-US" sz="44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pic>
        <p:nvPicPr>
          <p:cNvPr id="35842" name="Picture 2" descr="https://www.somfy.com.lb/lb/common/img/library/proshade_1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305506"/>
            <a:ext cx="14478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3503" y="1371600"/>
            <a:ext cx="6748287" cy="5271694"/>
          </a:xfrm>
          <a:prstGeom prst="rect">
            <a:avLst/>
          </a:prstGeom>
        </p:spPr>
      </p:pic>
      <p:sp>
        <p:nvSpPr>
          <p:cNvPr id="11" name="Action Button: Beginning 10">
            <a:hlinkClick r:id="rId5" action="ppaction://hlinksldjump" highlightClick="1"/>
          </p:cNvPr>
          <p:cNvSpPr/>
          <p:nvPr/>
        </p:nvSpPr>
        <p:spPr>
          <a:xfrm>
            <a:off x="150607" y="6278432"/>
            <a:ext cx="762000" cy="533400"/>
          </a:xfrm>
          <a:prstGeom prst="actionButtonBeginning">
            <a:avLst/>
          </a:prstGeom>
          <a:solidFill>
            <a:srgbClr val="F1DF75"/>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612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38889E-6 3.88529E-7 L -0.0092 0.90379 " pathEditMode="relative" rAng="0" ptsTypes="AA">
                                      <p:cBhvr>
                                        <p:cTn id="6" dur="2000" fill="hold"/>
                                        <p:tgtEl>
                                          <p:spTgt spid="5"/>
                                        </p:tgtEl>
                                        <p:attrNameLst>
                                          <p:attrName>ppt_x</p:attrName>
                                          <p:attrName>ppt_y</p:attrName>
                                        </p:attrNameLst>
                                      </p:cBhvr>
                                      <p:rCtr x="-469" y="451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92176"/>
            <a:ext cx="7924800" cy="1096962"/>
          </a:xfrm>
        </p:spPr>
        <p:txBody>
          <a:bodyPr/>
          <a:lstStyle/>
          <a:p>
            <a:r>
              <a:rPr lang="en-US" dirty="0" smtClean="0">
                <a:latin typeface="KG Shadow of the Day" panose="02000503000000020003" pitchFamily="2" charset="0"/>
              </a:rPr>
              <a:t>Burger King - 1998</a:t>
            </a:r>
            <a:endParaRPr lang="en-US" dirty="0">
              <a:latin typeface="KG Shadow of the Day" panose="02000503000000020003" pitchFamily="2" charset="0"/>
            </a:endParaRPr>
          </a:p>
        </p:txBody>
      </p:sp>
      <p:sp>
        <p:nvSpPr>
          <p:cNvPr id="3" name="Content Placeholder 2"/>
          <p:cNvSpPr>
            <a:spLocks noGrp="1"/>
          </p:cNvSpPr>
          <p:nvPr>
            <p:ph idx="1"/>
          </p:nvPr>
        </p:nvSpPr>
        <p:spPr>
          <a:xfrm>
            <a:off x="729547" y="2329105"/>
            <a:ext cx="7696200" cy="4530692"/>
          </a:xfrm>
        </p:spPr>
        <p:txBody>
          <a:bodyPr>
            <a:normAutofit fontScale="70000" lnSpcReduction="20000"/>
          </a:bodyPr>
          <a:lstStyle/>
          <a:p>
            <a:r>
              <a:rPr lang="en-US" dirty="0"/>
              <a:t>Burger King put out an ad in </a:t>
            </a:r>
            <a:r>
              <a:rPr lang="en-US" i="1" dirty="0"/>
              <a:t>USA Today</a:t>
            </a:r>
            <a:r>
              <a:rPr lang="en-US" dirty="0"/>
              <a:t>, stating that they'd re-engineered their most famous sandwich in order to benefit 32 million Americans, and now they were ready to present . . . the Left-Handed Whopper. They offered details of how the sandwich had been designed to fit more comfortably in the left hand, including rotating the condiments and redistributing the weight of the toppings</a:t>
            </a:r>
            <a:r>
              <a:rPr lang="en-US" dirty="0" smtClean="0"/>
              <a:t>. </a:t>
            </a:r>
          </a:p>
          <a:p>
            <a:r>
              <a:rPr lang="en-US" dirty="0"/>
              <a:t>This one didn't go over quite as well as they'd hoped, since some of those 32 million Americans came into the restaurant and were annoyed to discover they couldn't actually order the Left-Handed Whopper</a:t>
            </a:r>
            <a:r>
              <a:rPr lang="en-US" dirty="0" smtClean="0"/>
              <a:t>.</a:t>
            </a:r>
          </a:p>
          <a:p>
            <a:r>
              <a:rPr lang="en-US" dirty="0"/>
              <a:t>Still, there was no real backlash when the restaurant chain admitted it had been an April Fool's stunt, and since the ad brought in customers, including many who requested that they receive a right-handed burger, it should be called a success.</a:t>
            </a:r>
          </a:p>
        </p:txBody>
      </p:sp>
      <p:sp>
        <p:nvSpPr>
          <p:cNvPr id="4" name="Rectangle 3"/>
          <p:cNvSpPr/>
          <p:nvPr/>
        </p:nvSpPr>
        <p:spPr>
          <a:xfrm>
            <a:off x="3058642" y="1557867"/>
            <a:ext cx="3038011" cy="769441"/>
          </a:xfrm>
          <a:prstGeom prst="rect">
            <a:avLst/>
          </a:prstGeom>
          <a:noFill/>
        </p:spPr>
        <p:txBody>
          <a:bodyPr wrap="none" lIns="91440" tIns="45720" rIns="91440" bIns="45720">
            <a:spAutoFit/>
          </a:bodyPr>
          <a:lstStyle/>
          <a:p>
            <a:pPr algn="ctr"/>
            <a:r>
              <a:rPr lang="en-US" sz="44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The Stunt:</a:t>
            </a:r>
            <a:endParaRPr lang="en-US" sz="44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152400"/>
            <a:ext cx="1143000" cy="1143000"/>
          </a:xfrm>
          <a:prstGeom prst="rect">
            <a:avLst/>
          </a:prstGeom>
        </p:spPr>
      </p:pic>
      <p:pic>
        <p:nvPicPr>
          <p:cNvPr id="36868" name="Picture 4" descr="http://2015hoaxblog.s3.amazonaws.com/burgerking_lg.jpg"/>
          <p:cNvPicPr>
            <a:picLocks noChangeAspect="1" noChangeArrowheads="1"/>
          </p:cNvPicPr>
          <p:nvPr/>
        </p:nvPicPr>
        <p:blipFill rotWithShape="1">
          <a:blip r:embed="rId4">
            <a:extLst>
              <a:ext uri="{28A0092B-C50C-407E-A947-70E740481C1C}">
                <a14:useLocalDpi xmlns:a14="http://schemas.microsoft.com/office/drawing/2010/main" val="0"/>
              </a:ext>
            </a:extLst>
          </a:blip>
          <a:srcRect t="6871" b="13204"/>
          <a:stretch/>
        </p:blipFill>
        <p:spPr bwMode="auto">
          <a:xfrm>
            <a:off x="2424997" y="1286933"/>
            <a:ext cx="4305300" cy="5540022"/>
          </a:xfrm>
          <a:prstGeom prst="rect">
            <a:avLst/>
          </a:prstGeom>
          <a:noFill/>
          <a:extLst>
            <a:ext uri="{909E8E84-426E-40DD-AFC4-6F175D3DCCD1}">
              <a14:hiddenFill xmlns:a14="http://schemas.microsoft.com/office/drawing/2010/main">
                <a:solidFill>
                  <a:srgbClr val="FFFFFF"/>
                </a:solidFill>
              </a14:hiddenFill>
            </a:ext>
          </a:extLst>
        </p:spPr>
      </p:pic>
      <p:sp>
        <p:nvSpPr>
          <p:cNvPr id="10" name="Action Button: Beginning 9">
            <a:hlinkClick r:id="rId5" action="ppaction://hlinksldjump" highlightClick="1"/>
          </p:cNvPr>
          <p:cNvSpPr/>
          <p:nvPr/>
        </p:nvSpPr>
        <p:spPr>
          <a:xfrm>
            <a:off x="150607" y="6278432"/>
            <a:ext cx="762000" cy="533400"/>
          </a:xfrm>
          <a:prstGeom prst="actionButtonBeginning">
            <a:avLst/>
          </a:prstGeom>
          <a:solidFill>
            <a:srgbClr val="F1DF75"/>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79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nodeType="clickEffect">
                                  <p:stCondLst>
                                    <p:cond delay="0"/>
                                  </p:stCondLst>
                                  <p:childTnLst>
                                    <p:animEffect transition="out" filter="fade">
                                      <p:cBhvr>
                                        <p:cTn id="6" dur="2000"/>
                                        <p:tgtEl>
                                          <p:spTgt spid="36868"/>
                                        </p:tgtEl>
                                      </p:cBhvr>
                                    </p:animEffect>
                                    <p:anim calcmode="lin" valueType="num">
                                      <p:cBhvr>
                                        <p:cTn id="7" dur="2000"/>
                                        <p:tgtEl>
                                          <p:spTgt spid="3686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36868"/>
                                        </p:tgtEl>
                                        <p:attrNameLst>
                                          <p:attrName>ppt_h</p:attrName>
                                        </p:attrNameLst>
                                      </p:cBhvr>
                                      <p:tavLst>
                                        <p:tav tm="0">
                                          <p:val>
                                            <p:strVal val="ppt_h"/>
                                          </p:val>
                                        </p:tav>
                                        <p:tav tm="100000">
                                          <p:val>
                                            <p:strVal val="ppt_h"/>
                                          </p:val>
                                        </p:tav>
                                      </p:tavLst>
                                    </p:anim>
                                    <p:set>
                                      <p:cBhvr>
                                        <p:cTn id="9" dur="1" fill="hold">
                                          <p:stCondLst>
                                            <p:cond delay="1999"/>
                                          </p:stCondLst>
                                        </p:cTn>
                                        <p:tgtEl>
                                          <p:spTgt spid="36868"/>
                                        </p:tgtEl>
                                        <p:attrNameLst>
                                          <p:attrName>style.visibility</p:attrName>
                                        </p:attrNameLst>
                                      </p:cBhvr>
                                      <p:to>
                                        <p:strVal val="hidden"/>
                                      </p:to>
                                    </p:set>
                                  </p:childTnLst>
                                </p:cTn>
                              </p:par>
                              <p:par>
                                <p:cTn id="10" presetID="16" presetClass="entr" presetSubtype="21"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92176"/>
            <a:ext cx="7924800" cy="1096962"/>
          </a:xfrm>
        </p:spPr>
        <p:txBody>
          <a:bodyPr/>
          <a:lstStyle/>
          <a:p>
            <a:r>
              <a:rPr lang="en-US" dirty="0" smtClean="0">
                <a:latin typeface="KG Shadow of the Day" panose="02000503000000020003" pitchFamily="2" charset="0"/>
              </a:rPr>
              <a:t>DC Comics- 1992</a:t>
            </a:r>
            <a:endParaRPr lang="en-US" dirty="0">
              <a:latin typeface="KG Shadow of the Day" panose="02000503000000020003" pitchFamily="2" charset="0"/>
            </a:endParaRPr>
          </a:p>
        </p:txBody>
      </p:sp>
      <p:sp>
        <p:nvSpPr>
          <p:cNvPr id="3" name="Content Placeholder 2"/>
          <p:cNvSpPr>
            <a:spLocks noGrp="1"/>
          </p:cNvSpPr>
          <p:nvPr>
            <p:ph idx="1"/>
          </p:nvPr>
        </p:nvSpPr>
        <p:spPr>
          <a:xfrm>
            <a:off x="729547" y="2329105"/>
            <a:ext cx="7696200" cy="4530692"/>
          </a:xfrm>
        </p:spPr>
        <p:txBody>
          <a:bodyPr>
            <a:normAutofit fontScale="70000" lnSpcReduction="20000"/>
          </a:bodyPr>
          <a:lstStyle/>
          <a:p>
            <a:r>
              <a:rPr lang="en-US" dirty="0" smtClean="0"/>
              <a:t>Many </a:t>
            </a:r>
            <a:r>
              <a:rPr lang="en-US" dirty="0"/>
              <a:t>people felt that releasing a comic book called </a:t>
            </a:r>
            <a:r>
              <a:rPr lang="en-US" i="1" dirty="0"/>
              <a:t>The Death of Superman</a:t>
            </a:r>
            <a:r>
              <a:rPr lang="en-US" dirty="0"/>
              <a:t> was a marketing stunt, given that nobody with half a brain really, truly thought this company was going to stop producing its most popular title, a hit since the Superman character was born in 1938</a:t>
            </a:r>
            <a:r>
              <a:rPr lang="en-US" dirty="0" smtClean="0"/>
              <a:t>.</a:t>
            </a:r>
          </a:p>
          <a:p>
            <a:r>
              <a:rPr lang="en-US" dirty="0" smtClean="0"/>
              <a:t>The </a:t>
            </a:r>
            <a:r>
              <a:rPr lang="en-US" dirty="0"/>
              <a:t>news media covered this development extensively, not quite as if a head of state had passed away, but seriously enough, and the comic book featuring his death sold out on the first day</a:t>
            </a:r>
            <a:r>
              <a:rPr lang="en-US" dirty="0" smtClean="0"/>
              <a:t>.</a:t>
            </a:r>
          </a:p>
          <a:p>
            <a:r>
              <a:rPr lang="en-US" dirty="0" smtClean="0"/>
              <a:t>As </a:t>
            </a:r>
            <a:r>
              <a:rPr lang="en-US" dirty="0"/>
              <a:t>more issues were published, they kept selling out. In fact, millions of readers purchased not just </a:t>
            </a:r>
            <a:r>
              <a:rPr lang="en-US" i="1" dirty="0"/>
              <a:t>The Death of </a:t>
            </a:r>
            <a:r>
              <a:rPr lang="en-US" i="1" dirty="0" err="1"/>
              <a:t>Superman</a:t>
            </a:r>
            <a:r>
              <a:rPr lang="en-US" dirty="0" err="1"/>
              <a:t>issue</a:t>
            </a:r>
            <a:r>
              <a:rPr lang="en-US" dirty="0"/>
              <a:t> but numerous others that followed, including </a:t>
            </a:r>
            <a:r>
              <a:rPr lang="en-US" i="1" dirty="0"/>
              <a:t>Funeral for a </a:t>
            </a:r>
            <a:r>
              <a:rPr lang="en-US" i="1" dirty="0" err="1"/>
              <a:t>Friend</a:t>
            </a:r>
            <a:r>
              <a:rPr lang="en-US" dirty="0" err="1"/>
              <a:t>and</a:t>
            </a:r>
            <a:r>
              <a:rPr lang="en-US" dirty="0"/>
              <a:t> eventually--who would have guessed?--</a:t>
            </a:r>
            <a:r>
              <a:rPr lang="en-US" i="1" dirty="0"/>
              <a:t>The Return of Superman</a:t>
            </a:r>
            <a:r>
              <a:rPr lang="en-US" dirty="0"/>
              <a:t>.</a:t>
            </a:r>
          </a:p>
        </p:txBody>
      </p:sp>
      <p:sp>
        <p:nvSpPr>
          <p:cNvPr id="4" name="Rectangle 3"/>
          <p:cNvSpPr/>
          <p:nvPr/>
        </p:nvSpPr>
        <p:spPr>
          <a:xfrm>
            <a:off x="3058642" y="1557867"/>
            <a:ext cx="3038011" cy="769441"/>
          </a:xfrm>
          <a:prstGeom prst="rect">
            <a:avLst/>
          </a:prstGeom>
          <a:noFill/>
        </p:spPr>
        <p:txBody>
          <a:bodyPr wrap="none" lIns="91440" tIns="45720" rIns="91440" bIns="45720">
            <a:spAutoFit/>
          </a:bodyPr>
          <a:lstStyle/>
          <a:p>
            <a:pPr algn="ctr"/>
            <a:r>
              <a:rPr lang="en-US" sz="44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The Stunt:</a:t>
            </a:r>
            <a:endParaRPr lang="en-US" sz="44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152400"/>
            <a:ext cx="1143000" cy="1143000"/>
          </a:xfrm>
          <a:prstGeom prst="rect">
            <a:avLst/>
          </a:prstGeom>
        </p:spPr>
      </p:pic>
      <p:pic>
        <p:nvPicPr>
          <p:cNvPr id="37890" name="Picture 2" descr="https://d1466nnw0ex81e.cloudfront.net/n_iv/600/57337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1295400"/>
            <a:ext cx="3429000" cy="5292090"/>
          </a:xfrm>
          <a:prstGeom prst="rect">
            <a:avLst/>
          </a:prstGeom>
          <a:noFill/>
          <a:extLst>
            <a:ext uri="{909E8E84-426E-40DD-AFC4-6F175D3DCCD1}">
              <a14:hiddenFill xmlns:a14="http://schemas.microsoft.com/office/drawing/2010/main">
                <a:solidFill>
                  <a:srgbClr val="FFFFFF"/>
                </a:solidFill>
              </a14:hiddenFill>
            </a:ext>
          </a:extLst>
        </p:spPr>
      </p:pic>
      <p:sp>
        <p:nvSpPr>
          <p:cNvPr id="8" name="Action Button: Beginning 7">
            <a:hlinkClick r:id="rId5" action="ppaction://hlinksldjump" highlightClick="1"/>
          </p:cNvPr>
          <p:cNvSpPr/>
          <p:nvPr/>
        </p:nvSpPr>
        <p:spPr>
          <a:xfrm>
            <a:off x="150607" y="6278432"/>
            <a:ext cx="762000" cy="533400"/>
          </a:xfrm>
          <a:prstGeom prst="actionButtonBeginning">
            <a:avLst/>
          </a:prstGeom>
          <a:solidFill>
            <a:srgbClr val="F1DF75"/>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3383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37890"/>
                                        </p:tgtEl>
                                        <p:attrNameLst>
                                          <p:attrName>ppt_w</p:attrName>
                                        </p:attrNameLst>
                                      </p:cBhvr>
                                      <p:tavLst>
                                        <p:tav tm="0">
                                          <p:val>
                                            <p:strVal val="ppt_w"/>
                                          </p:val>
                                        </p:tav>
                                        <p:tav tm="100000">
                                          <p:val>
                                            <p:fltVal val="0"/>
                                          </p:val>
                                        </p:tav>
                                      </p:tavLst>
                                    </p:anim>
                                    <p:anim calcmode="lin" valueType="num">
                                      <p:cBhvr>
                                        <p:cTn id="7" dur="1000"/>
                                        <p:tgtEl>
                                          <p:spTgt spid="37890"/>
                                        </p:tgtEl>
                                        <p:attrNameLst>
                                          <p:attrName>ppt_h</p:attrName>
                                        </p:attrNameLst>
                                      </p:cBhvr>
                                      <p:tavLst>
                                        <p:tav tm="0">
                                          <p:val>
                                            <p:strVal val="ppt_h"/>
                                          </p:val>
                                        </p:tav>
                                        <p:tav tm="100000">
                                          <p:val>
                                            <p:fltVal val="0"/>
                                          </p:val>
                                        </p:tav>
                                      </p:tavLst>
                                    </p:anim>
                                    <p:anim calcmode="lin" valueType="num">
                                      <p:cBhvr>
                                        <p:cTn id="8" dur="1000"/>
                                        <p:tgtEl>
                                          <p:spTgt spid="37890"/>
                                        </p:tgtEl>
                                        <p:attrNameLst>
                                          <p:attrName>style.rotation</p:attrName>
                                        </p:attrNameLst>
                                      </p:cBhvr>
                                      <p:tavLst>
                                        <p:tav tm="0">
                                          <p:val>
                                            <p:fltVal val="0"/>
                                          </p:val>
                                        </p:tav>
                                        <p:tav tm="100000">
                                          <p:val>
                                            <p:fltVal val="90"/>
                                          </p:val>
                                        </p:tav>
                                      </p:tavLst>
                                    </p:anim>
                                    <p:animEffect transition="out" filter="fade">
                                      <p:cBhvr>
                                        <p:cTn id="9" dur="1000"/>
                                        <p:tgtEl>
                                          <p:spTgt spid="37890"/>
                                        </p:tgtEl>
                                      </p:cBhvr>
                                    </p:animEffect>
                                    <p:set>
                                      <p:cBhvr>
                                        <p:cTn id="10" dur="1" fill="hold">
                                          <p:stCondLst>
                                            <p:cond delay="999"/>
                                          </p:stCondLst>
                                        </p:cTn>
                                        <p:tgtEl>
                                          <p:spTgt spid="37890"/>
                                        </p:tgtEl>
                                        <p:attrNameLst>
                                          <p:attrName>style.visibility</p:attrName>
                                        </p:attrNameLst>
                                      </p:cBhvr>
                                      <p:to>
                                        <p:strVal val="hidden"/>
                                      </p:to>
                                    </p:se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b="24843"/>
          <a:stretch/>
        </p:blipFill>
        <p:spPr>
          <a:xfrm flipH="1">
            <a:off x="1216408" y="5638800"/>
            <a:ext cx="1069592" cy="1109799"/>
          </a:xfrm>
          <a:prstGeom prst="rect">
            <a:avLst/>
          </a:prstGeom>
          <a:ln w="38100">
            <a:solidFill>
              <a:srgbClr val="F1DF75"/>
            </a:solidFill>
          </a:ln>
          <a:effectLst>
            <a:outerShdw blurRad="50800" dist="38100" dir="5400000" algn="t" rotWithShape="0">
              <a:prstClr val="black">
                <a:alpha val="40000"/>
              </a:prstClr>
            </a:outerShdw>
          </a:effectLst>
        </p:spPr>
      </p:pic>
      <p:sp>
        <p:nvSpPr>
          <p:cNvPr id="2" name="Title 1"/>
          <p:cNvSpPr>
            <a:spLocks noGrp="1"/>
          </p:cNvSpPr>
          <p:nvPr>
            <p:ph type="title"/>
          </p:nvPr>
        </p:nvSpPr>
        <p:spPr>
          <a:xfrm>
            <a:off x="658975" y="304800"/>
            <a:ext cx="8915400" cy="792162"/>
          </a:xfrm>
        </p:spPr>
        <p:txBody>
          <a:bodyPr>
            <a:normAutofit/>
          </a:bodyPr>
          <a:lstStyle/>
          <a:p>
            <a:r>
              <a:rPr lang="en-US" sz="3600" dirty="0" smtClean="0">
                <a:latin typeface="KG Shadow of the Day" panose="02000503000000020003" pitchFamily="2" charset="0"/>
              </a:rPr>
              <a:t>What kind of Entrepreneur are they?</a:t>
            </a:r>
            <a:endParaRPr lang="en-US" sz="3600" dirty="0">
              <a:latin typeface="KG Shadow of the Day" panose="02000503000000020003" pitchFamily="2" charset="0"/>
            </a:endParaRPr>
          </a:p>
        </p:txBody>
      </p:sp>
      <p:pic>
        <p:nvPicPr>
          <p:cNvPr id="4" name="Content Placeholder 3"/>
          <p:cNvPicPr>
            <a:picLocks noChangeAspect="1"/>
          </p:cNvPicPr>
          <p:nvPr/>
        </p:nvPicPr>
        <p:blipFill rotWithShape="1">
          <a:blip r:embed="rId5" cstate="print">
            <a:extLst>
              <a:ext uri="{28A0092B-C50C-407E-A947-70E740481C1C}">
                <a14:useLocalDpi xmlns:a14="http://schemas.microsoft.com/office/drawing/2010/main" val="0"/>
              </a:ext>
            </a:extLst>
          </a:blip>
          <a:srcRect l="1" r="5007" b="20374"/>
          <a:stretch/>
        </p:blipFill>
        <p:spPr>
          <a:xfrm flipH="1">
            <a:off x="2286000" y="5638801"/>
            <a:ext cx="1059177" cy="1109798"/>
          </a:xfrm>
          <a:prstGeom prst="rect">
            <a:avLst/>
          </a:prstGeom>
          <a:ln w="38100">
            <a:solidFill>
              <a:srgbClr val="F1DF75"/>
            </a:solidFill>
          </a:ln>
          <a:effectLst>
            <a:outerShdw blurRad="50800" dist="38100" dir="5400000" algn="t" rotWithShape="0">
              <a:prstClr val="black">
                <a:alpha val="40000"/>
              </a:prstClr>
            </a:outerShdw>
          </a:effectLst>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b="21115"/>
          <a:stretch/>
        </p:blipFill>
        <p:spPr>
          <a:xfrm flipH="1">
            <a:off x="3429000" y="5639764"/>
            <a:ext cx="1079057" cy="1109799"/>
          </a:xfrm>
          <a:prstGeom prst="rect">
            <a:avLst/>
          </a:prstGeom>
          <a:ln w="38100">
            <a:solidFill>
              <a:srgbClr val="F1DF75"/>
            </a:solidFill>
          </a:ln>
          <a:effectLst>
            <a:outerShdw blurRad="50800" dist="38100" dir="5400000" algn="t" rotWithShape="0">
              <a:prstClr val="black">
                <a:alpha val="40000"/>
              </a:prstClr>
            </a:outerShdw>
          </a:effectLst>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b="24776"/>
          <a:stretch/>
        </p:blipFill>
        <p:spPr>
          <a:xfrm flipH="1">
            <a:off x="76200" y="5629737"/>
            <a:ext cx="1068642" cy="1109799"/>
          </a:xfrm>
          <a:prstGeom prst="rect">
            <a:avLst/>
          </a:prstGeom>
          <a:ln w="38100">
            <a:solidFill>
              <a:srgbClr val="F1DF75"/>
            </a:solidFill>
          </a:ln>
          <a:effectLst>
            <a:outerShdw blurRad="50800" dist="38100" dir="5400000" algn="t" rotWithShape="0">
              <a:prstClr val="black">
                <a:alpha val="40000"/>
              </a:prstClr>
            </a:outerShdw>
          </a:effectLst>
        </p:spPr>
      </p:pic>
      <p:pic>
        <p:nvPicPr>
          <p:cNvPr id="10" name="Picture 9"/>
          <p:cNvPicPr>
            <a:picLocks noChangeAspect="1"/>
          </p:cNvPicPr>
          <p:nvPr/>
        </p:nvPicPr>
        <p:blipFill rotWithShape="1">
          <a:blip r:embed="rId8" cstate="print">
            <a:extLst>
              <a:ext uri="{28A0092B-C50C-407E-A947-70E740481C1C}">
                <a14:useLocalDpi xmlns:a14="http://schemas.microsoft.com/office/drawing/2010/main" val="0"/>
              </a:ext>
            </a:extLst>
          </a:blip>
          <a:srcRect t="1135" r="-3782" b="22686"/>
          <a:stretch/>
        </p:blipFill>
        <p:spPr>
          <a:xfrm flipH="1">
            <a:off x="6858000" y="5612197"/>
            <a:ext cx="1109190" cy="1124030"/>
          </a:xfrm>
          <a:prstGeom prst="rect">
            <a:avLst/>
          </a:prstGeom>
          <a:ln w="38100">
            <a:solidFill>
              <a:srgbClr val="F1DF75"/>
            </a:solidFill>
          </a:ln>
          <a:effectLst>
            <a:outerShdw blurRad="50800" dist="38100" dir="5400000" algn="t" rotWithShape="0">
              <a:prstClr val="black">
                <a:alpha val="40000"/>
              </a:prstClr>
            </a:outerShdw>
          </a:effectLst>
        </p:spPr>
      </p:pic>
      <p:pic>
        <p:nvPicPr>
          <p:cNvPr id="12" name="Picture 11"/>
          <p:cNvPicPr>
            <a:picLocks noChangeAspect="1"/>
          </p:cNvPicPr>
          <p:nvPr/>
        </p:nvPicPr>
        <p:blipFill rotWithShape="1">
          <a:blip r:embed="rId9" cstate="print">
            <a:extLst>
              <a:ext uri="{28A0092B-C50C-407E-A947-70E740481C1C}">
                <a14:useLocalDpi xmlns:a14="http://schemas.microsoft.com/office/drawing/2010/main" val="0"/>
              </a:ext>
            </a:extLst>
          </a:blip>
          <a:srcRect b="26410"/>
          <a:stretch/>
        </p:blipFill>
        <p:spPr>
          <a:xfrm flipH="1">
            <a:off x="5715000" y="5612197"/>
            <a:ext cx="1079057" cy="1125646"/>
          </a:xfrm>
          <a:prstGeom prst="rect">
            <a:avLst/>
          </a:prstGeom>
          <a:ln w="38100">
            <a:solidFill>
              <a:srgbClr val="F1DF75"/>
            </a:solidFill>
          </a:ln>
          <a:effectLst>
            <a:outerShdw blurRad="50800" dist="38100" dir="5400000" algn="t" rotWithShape="0">
              <a:prstClr val="black">
                <a:alpha val="40000"/>
              </a:prstClr>
            </a:outerShdw>
          </a:effectLst>
        </p:spPr>
      </p:pic>
      <p:pic>
        <p:nvPicPr>
          <p:cNvPr id="14" name="Picture 13"/>
          <p:cNvPicPr>
            <a:picLocks noChangeAspect="1"/>
          </p:cNvPicPr>
          <p:nvPr/>
        </p:nvPicPr>
        <p:blipFill rotWithShape="1">
          <a:blip r:embed="rId10" cstate="print">
            <a:extLst>
              <a:ext uri="{28A0092B-C50C-407E-A947-70E740481C1C}">
                <a14:useLocalDpi xmlns:a14="http://schemas.microsoft.com/office/drawing/2010/main" val="0"/>
              </a:ext>
            </a:extLst>
          </a:blip>
          <a:srcRect b="25502"/>
          <a:stretch/>
        </p:blipFill>
        <p:spPr>
          <a:xfrm flipH="1">
            <a:off x="8001925" y="5617773"/>
            <a:ext cx="1079058" cy="1109800"/>
          </a:xfrm>
          <a:prstGeom prst="rect">
            <a:avLst/>
          </a:prstGeom>
          <a:ln w="38100">
            <a:solidFill>
              <a:srgbClr val="F1DF75"/>
            </a:solidFill>
          </a:ln>
          <a:effectLst>
            <a:outerShdw blurRad="50800" dist="38100" dir="5400000" algn="t" rotWithShape="0">
              <a:prstClr val="black">
                <a:alpha val="40000"/>
              </a:prstClr>
            </a:outerShdw>
          </a:effectLst>
        </p:spPr>
      </p:pic>
      <p:pic>
        <p:nvPicPr>
          <p:cNvPr id="18" name="Picture 17"/>
          <p:cNvPicPr>
            <a:picLocks noChangeAspect="1"/>
          </p:cNvPicPr>
          <p:nvPr/>
        </p:nvPicPr>
        <p:blipFill rotWithShape="1">
          <a:blip r:embed="rId11" cstate="print">
            <a:extLst>
              <a:ext uri="{28A0092B-C50C-407E-A947-70E740481C1C}">
                <a14:useLocalDpi xmlns:a14="http://schemas.microsoft.com/office/drawing/2010/main" val="0"/>
              </a:ext>
            </a:extLst>
          </a:blip>
          <a:srcRect b="13150"/>
          <a:stretch/>
        </p:blipFill>
        <p:spPr>
          <a:xfrm flipH="1">
            <a:off x="4572000" y="5629740"/>
            <a:ext cx="1089516" cy="1109797"/>
          </a:xfrm>
          <a:prstGeom prst="rect">
            <a:avLst/>
          </a:prstGeom>
          <a:ln w="38100">
            <a:solidFill>
              <a:srgbClr val="F1DF75"/>
            </a:solidFill>
          </a:ln>
          <a:effectLst>
            <a:outerShdw blurRad="50800" dist="38100" dir="5400000" algn="t" rotWithShape="0">
              <a:prstClr val="black">
                <a:alpha val="40000"/>
              </a:prstClr>
            </a:outerShdw>
          </a:effectLst>
        </p:spPr>
      </p:pic>
      <p:sp>
        <p:nvSpPr>
          <p:cNvPr id="20" name="Round Same Side Corner Rectangle 19"/>
          <p:cNvSpPr/>
          <p:nvPr/>
        </p:nvSpPr>
        <p:spPr>
          <a:xfrm>
            <a:off x="533400" y="1143000"/>
            <a:ext cx="1676400" cy="571500"/>
          </a:xfrm>
          <a:prstGeom prst="round2SameRect">
            <a:avLst/>
          </a:prstGeom>
          <a:solidFill>
            <a:srgbClr val="F1DF75"/>
          </a:solidFill>
          <a:ln>
            <a:noFill/>
          </a:ln>
          <a:scene3d>
            <a:camera prst="orthographicFront"/>
            <a:lightRig rig="threePt" dir="t"/>
          </a:scene3d>
          <a:sp3d>
            <a:bevelT w="152400" h="50800" prst="softRound"/>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smtClean="0">
                <a:solidFill>
                  <a:schemeClr val="tx1"/>
                </a:solidFill>
                <a:latin typeface="KG Shadow of the Day" panose="02000503000000020003" pitchFamily="2" charset="0"/>
              </a:rPr>
              <a:t>Inventor</a:t>
            </a:r>
            <a:endParaRPr lang="en-US" sz="2000" dirty="0">
              <a:solidFill>
                <a:schemeClr val="tx1"/>
              </a:solidFill>
              <a:latin typeface="KG Shadow of the Day" panose="02000503000000020003" pitchFamily="2" charset="0"/>
            </a:endParaRPr>
          </a:p>
        </p:txBody>
      </p:sp>
      <p:sp>
        <p:nvSpPr>
          <p:cNvPr id="21" name="Round Same Side Corner Rectangle 20"/>
          <p:cNvSpPr/>
          <p:nvPr/>
        </p:nvSpPr>
        <p:spPr>
          <a:xfrm>
            <a:off x="3962400" y="1143000"/>
            <a:ext cx="1676400" cy="571500"/>
          </a:xfrm>
          <a:prstGeom prst="round2SameRect">
            <a:avLst/>
          </a:prstGeom>
          <a:solidFill>
            <a:srgbClr val="F1DF75"/>
          </a:solidFill>
          <a:ln>
            <a:noFill/>
          </a:ln>
          <a:scene3d>
            <a:camera prst="orthographicFront"/>
            <a:lightRig rig="threePt" dir="t"/>
          </a:scene3d>
          <a:sp3d>
            <a:bevelT w="152400" h="50800" prst="softRound"/>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smtClean="0">
                <a:solidFill>
                  <a:schemeClr val="tx1"/>
                </a:solidFill>
                <a:latin typeface="KG Shadow of the Day" panose="02000503000000020003" pitchFamily="2" charset="0"/>
              </a:rPr>
              <a:t>Innovator</a:t>
            </a:r>
            <a:endParaRPr lang="en-US" sz="2000" dirty="0">
              <a:solidFill>
                <a:schemeClr val="tx1"/>
              </a:solidFill>
              <a:latin typeface="KG Shadow of the Day" panose="02000503000000020003" pitchFamily="2" charset="0"/>
            </a:endParaRPr>
          </a:p>
        </p:txBody>
      </p:sp>
      <p:sp>
        <p:nvSpPr>
          <p:cNvPr id="22" name="Round Same Side Corner Rectangle 21"/>
          <p:cNvSpPr/>
          <p:nvPr/>
        </p:nvSpPr>
        <p:spPr>
          <a:xfrm>
            <a:off x="7239000" y="1143000"/>
            <a:ext cx="1676400" cy="571500"/>
          </a:xfrm>
          <a:prstGeom prst="round2SameRect">
            <a:avLst/>
          </a:prstGeom>
          <a:solidFill>
            <a:srgbClr val="F1DF75"/>
          </a:solidFill>
          <a:ln>
            <a:noFill/>
          </a:ln>
          <a:scene3d>
            <a:camera prst="orthographicFront"/>
            <a:lightRig rig="threePt" dir="t"/>
          </a:scene3d>
          <a:sp3d>
            <a:bevelT w="152400" h="50800" prst="softRound"/>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smtClean="0">
                <a:solidFill>
                  <a:schemeClr val="tx1"/>
                </a:solidFill>
                <a:latin typeface="KG Shadow of the Day" panose="02000503000000020003" pitchFamily="2" charset="0"/>
              </a:rPr>
              <a:t>Marketer</a:t>
            </a:r>
            <a:endParaRPr lang="en-US" sz="2000" dirty="0">
              <a:solidFill>
                <a:schemeClr val="tx1"/>
              </a:solidFill>
              <a:latin typeface="KG Shadow of the Day" panose="02000503000000020003" pitchFamily="2" charset="0"/>
            </a:endParaRPr>
          </a:p>
        </p:txBody>
      </p:sp>
    </p:spTree>
    <p:extLst>
      <p:ext uri="{BB962C8B-B14F-4D97-AF65-F5344CB8AC3E}">
        <p14:creationId xmlns:p14="http://schemas.microsoft.com/office/powerpoint/2010/main" val="110598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3.33333E-6 3.69103E-6 L 0.075 -0.54556 " pathEditMode="relative" rAng="0" ptsTypes="AA">
                                      <p:cBhvr>
                                        <p:cTn id="6" dur="2000" fill="hold"/>
                                        <p:tgtEl>
                                          <p:spTgt spid="8"/>
                                        </p:tgtEl>
                                        <p:attrNameLst>
                                          <p:attrName>ppt_x</p:attrName>
                                          <p:attrName>ppt_y</p:attrName>
                                        </p:attrNameLst>
                                      </p:cBhvr>
                                      <p:rCtr x="3750" y="-27290"/>
                                    </p:animMotion>
                                  </p:childTnLst>
                                </p:cTn>
                              </p:par>
                            </p:childTnLst>
                          </p:cTn>
                        </p:par>
                        <p:par>
                          <p:cTn id="7" fill="hold">
                            <p:stCondLst>
                              <p:cond delay="2000"/>
                            </p:stCondLst>
                            <p:childTnLst>
                              <p:par>
                                <p:cTn id="8" presetID="42" presetClass="path" presetSubtype="0" accel="50000" decel="50000" fill="hold" nodeType="afterEffect">
                                  <p:stCondLst>
                                    <p:cond delay="0"/>
                                  </p:stCondLst>
                                  <p:childTnLst>
                                    <p:animMotion origin="layout" path="M -3.05556E-6 -2.60467E-6 L 0.33351 -0.54707 " pathEditMode="relative" rAng="0" ptsTypes="AA">
                                      <p:cBhvr>
                                        <p:cTn id="9" dur="2000" fill="hold"/>
                                        <p:tgtEl>
                                          <p:spTgt spid="16"/>
                                        </p:tgtEl>
                                        <p:attrNameLst>
                                          <p:attrName>ppt_x</p:attrName>
                                          <p:attrName>ppt_y</p:attrName>
                                        </p:attrNameLst>
                                      </p:cBhvr>
                                      <p:rCtr x="16667" y="-27365"/>
                                    </p:animMotion>
                                  </p:childTnLst>
                                </p:cTn>
                              </p:par>
                            </p:childTnLst>
                          </p:cTn>
                        </p:par>
                        <p:par>
                          <p:cTn id="10" fill="hold">
                            <p:stCondLst>
                              <p:cond delay="4000"/>
                            </p:stCondLst>
                            <p:childTnLst>
                              <p:par>
                                <p:cTn id="11" presetID="42" presetClass="path" presetSubtype="0" accel="50000" decel="50000" fill="hold" nodeType="afterEffect">
                                  <p:stCondLst>
                                    <p:cond delay="0"/>
                                  </p:stCondLst>
                                  <p:childTnLst>
                                    <p:animMotion origin="layout" path="M -2.5E-6 -2.60467E-6 L 0.56719 -0.54707 " pathEditMode="relative" rAng="0" ptsTypes="AA">
                                      <p:cBhvr>
                                        <p:cTn id="12" dur="2000" fill="hold"/>
                                        <p:tgtEl>
                                          <p:spTgt spid="4"/>
                                        </p:tgtEl>
                                        <p:attrNameLst>
                                          <p:attrName>ppt_x</p:attrName>
                                          <p:attrName>ppt_y</p:attrName>
                                        </p:attrNameLst>
                                      </p:cBhvr>
                                      <p:rCtr x="28351" y="-27365"/>
                                    </p:animMotion>
                                  </p:childTnLst>
                                </p:cTn>
                              </p:par>
                            </p:childTnLst>
                          </p:cTn>
                        </p:par>
                        <p:par>
                          <p:cTn id="13" fill="hold">
                            <p:stCondLst>
                              <p:cond delay="6000"/>
                            </p:stCondLst>
                            <p:childTnLst>
                              <p:par>
                                <p:cTn id="14" presetID="42" presetClass="path" presetSubtype="0" accel="50000" decel="50000" fill="hold" nodeType="afterEffect">
                                  <p:stCondLst>
                                    <p:cond delay="0"/>
                                  </p:stCondLst>
                                  <p:childTnLst>
                                    <p:animMotion origin="layout" path="M 2.22222E-6 -3.92551E-6 L -0.29236 -0.30303 " pathEditMode="relative" rAng="0" ptsTypes="AA">
                                      <p:cBhvr>
                                        <p:cTn id="15" dur="2000" fill="hold"/>
                                        <p:tgtEl>
                                          <p:spTgt spid="6"/>
                                        </p:tgtEl>
                                        <p:attrNameLst>
                                          <p:attrName>ppt_x</p:attrName>
                                          <p:attrName>ppt_y</p:attrName>
                                        </p:attrNameLst>
                                      </p:cBhvr>
                                      <p:rCtr x="-14618" y="-15152"/>
                                    </p:animMotion>
                                  </p:childTnLst>
                                </p:cTn>
                              </p:par>
                            </p:childTnLst>
                          </p:cTn>
                        </p:par>
                        <p:par>
                          <p:cTn id="16" fill="hold">
                            <p:stCondLst>
                              <p:cond delay="8000"/>
                            </p:stCondLst>
                            <p:childTnLst>
                              <p:par>
                                <p:cTn id="17" presetID="42" presetClass="path" presetSubtype="0" accel="50000" decel="50000" fill="hold" nodeType="afterEffect">
                                  <p:stCondLst>
                                    <p:cond delay="0"/>
                                  </p:stCondLst>
                                  <p:childTnLst>
                                    <p:animMotion origin="layout" path="M -2.77778E-7 3.24543E-6 L -0.29392 -0.30003 " pathEditMode="relative" rAng="0" ptsTypes="AA">
                                      <p:cBhvr>
                                        <p:cTn id="18" dur="2000" fill="hold"/>
                                        <p:tgtEl>
                                          <p:spTgt spid="10"/>
                                        </p:tgtEl>
                                        <p:attrNameLst>
                                          <p:attrName>ppt_x</p:attrName>
                                          <p:attrName>ppt_y</p:attrName>
                                        </p:attrNameLst>
                                      </p:cBhvr>
                                      <p:rCtr x="-14705" y="-15013"/>
                                    </p:animMotion>
                                  </p:childTnLst>
                                </p:cTn>
                              </p:par>
                            </p:childTnLst>
                          </p:cTn>
                        </p:par>
                        <p:par>
                          <p:cTn id="19" fill="hold">
                            <p:stCondLst>
                              <p:cond delay="10000"/>
                            </p:stCondLst>
                            <p:childTnLst>
                              <p:par>
                                <p:cTn id="20" presetID="42" presetClass="path" presetSubtype="0" accel="50000" decel="50000" fill="hold" nodeType="afterEffect">
                                  <p:stCondLst>
                                    <p:cond delay="0"/>
                                  </p:stCondLst>
                                  <p:childTnLst>
                                    <p:animMotion origin="layout" path="M 2.22222E-6 3.24543E-6 L 0.18264 -0.30003 " pathEditMode="relative" rAng="0" ptsTypes="AA">
                                      <p:cBhvr>
                                        <p:cTn id="21" dur="2000" fill="hold"/>
                                        <p:tgtEl>
                                          <p:spTgt spid="12"/>
                                        </p:tgtEl>
                                        <p:attrNameLst>
                                          <p:attrName>ppt_x</p:attrName>
                                          <p:attrName>ppt_y</p:attrName>
                                        </p:attrNameLst>
                                      </p:cBhvr>
                                      <p:rCtr x="9132" y="-15013"/>
                                    </p:animMotion>
                                  </p:childTnLst>
                                </p:cTn>
                              </p:par>
                            </p:childTnLst>
                          </p:cTn>
                        </p:par>
                        <p:par>
                          <p:cTn id="22" fill="hold">
                            <p:stCondLst>
                              <p:cond delay="12000"/>
                            </p:stCondLst>
                            <p:childTnLst>
                              <p:par>
                                <p:cTn id="23" presetID="42" presetClass="path" presetSubtype="0" accel="50000" decel="50000" fill="hold" nodeType="afterEffect">
                                  <p:stCondLst>
                                    <p:cond delay="0"/>
                                  </p:stCondLst>
                                  <p:childTnLst>
                                    <p:animMotion origin="layout" path="M 2.22222E-6 4.56627E-6 L -0.79236 -0.04442 " pathEditMode="relative" rAng="0" ptsTypes="AA">
                                      <p:cBhvr>
                                        <p:cTn id="24" dur="2000" fill="hold"/>
                                        <p:tgtEl>
                                          <p:spTgt spid="14"/>
                                        </p:tgtEl>
                                        <p:attrNameLst>
                                          <p:attrName>ppt_x</p:attrName>
                                          <p:attrName>ppt_y</p:attrName>
                                        </p:attrNameLst>
                                      </p:cBhvr>
                                      <p:rCtr x="-39618" y="-2221"/>
                                    </p:animMotion>
                                  </p:childTnLst>
                                </p:cTn>
                              </p:par>
                            </p:childTnLst>
                          </p:cTn>
                        </p:par>
                        <p:par>
                          <p:cTn id="25" fill="hold">
                            <p:stCondLst>
                              <p:cond delay="14000"/>
                            </p:stCondLst>
                            <p:childTnLst>
                              <p:par>
                                <p:cTn id="26" presetID="42" presetClass="path" presetSubtype="0" accel="50000" decel="50000" fill="hold" nodeType="afterEffect">
                                  <p:stCondLst>
                                    <p:cond delay="0"/>
                                  </p:stCondLst>
                                  <p:childTnLst>
                                    <p:animMotion origin="layout" path="M 1.38889E-6 -4.67962E-6 L 0.31545 -0.04603 " pathEditMode="relative" rAng="0" ptsTypes="AA">
                                      <p:cBhvr>
                                        <p:cTn id="27" dur="2000" fill="hold"/>
                                        <p:tgtEl>
                                          <p:spTgt spid="18"/>
                                        </p:tgtEl>
                                        <p:attrNameLst>
                                          <p:attrName>ppt_x</p:attrName>
                                          <p:attrName>ppt_y</p:attrName>
                                        </p:attrNameLst>
                                      </p:cBhvr>
                                      <p:rCtr x="15764" y="-23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2362200" y="2590800"/>
            <a:ext cx="6400800" cy="1219200"/>
          </a:xfrm>
        </p:spPr>
        <p:txBody>
          <a:bodyPr>
            <a:noAutofit/>
          </a:bodyPr>
          <a:lstStyle/>
          <a:p>
            <a:pPr algn="ctr" eaLnBrk="1" hangingPunct="1">
              <a:defRPr/>
            </a:pPr>
            <a:r>
              <a:rPr lang="en-US" altLang="en-US" sz="7200" dirty="0" smtClean="0">
                <a:latin typeface="KG Shadow of the Day" panose="02000503000000020003" pitchFamily="2" charset="0"/>
              </a:rPr>
              <a:t>Traits of an Entrepreneur</a:t>
            </a:r>
          </a:p>
        </p:txBody>
      </p:sp>
    </p:spTree>
    <p:extLst>
      <p:ext uri="{BB962C8B-B14F-4D97-AF65-F5344CB8AC3E}">
        <p14:creationId xmlns:p14="http://schemas.microsoft.com/office/powerpoint/2010/main" val="2044858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457200"/>
            <a:ext cx="7010400" cy="1066800"/>
          </a:xfrm>
        </p:spPr>
        <p:txBody>
          <a:bodyPr>
            <a:noAutofit/>
          </a:bodyPr>
          <a:lstStyle/>
          <a:p>
            <a:r>
              <a:rPr lang="en-US" dirty="0">
                <a:latin typeface="KG Shadow of the Day" panose="02000503000000020003" pitchFamily="2" charset="0"/>
              </a:rPr>
              <a:t>Entrepreneurship can be risky…</a:t>
            </a:r>
          </a:p>
        </p:txBody>
      </p:sp>
      <p:sp>
        <p:nvSpPr>
          <p:cNvPr id="6" name="Content Placeholder 5"/>
          <p:cNvSpPr>
            <a:spLocks noGrp="1"/>
          </p:cNvSpPr>
          <p:nvPr>
            <p:ph idx="1"/>
          </p:nvPr>
        </p:nvSpPr>
        <p:spPr>
          <a:xfrm>
            <a:off x="2095500" y="1981200"/>
            <a:ext cx="4800600" cy="4114800"/>
          </a:xfrm>
        </p:spPr>
        <p:txBody>
          <a:bodyPr>
            <a:normAutofit/>
          </a:bodyPr>
          <a:lstStyle/>
          <a:p>
            <a:pPr>
              <a:buBlip>
                <a:blip r:embed="rId3"/>
              </a:buBlip>
            </a:pPr>
            <a:r>
              <a:rPr lang="en-US" dirty="0"/>
              <a:t>Sporadic Income</a:t>
            </a:r>
          </a:p>
          <a:p>
            <a:pPr>
              <a:buBlip>
                <a:blip r:embed="rId3"/>
              </a:buBlip>
            </a:pPr>
            <a:r>
              <a:rPr lang="en-US" dirty="0" smtClean="0"/>
              <a:t>Business will fail and lose investment</a:t>
            </a:r>
          </a:p>
          <a:p>
            <a:pPr>
              <a:buBlip>
                <a:blip r:embed="rId3"/>
              </a:buBlip>
            </a:pPr>
            <a:r>
              <a:rPr lang="en-US" dirty="0" smtClean="0"/>
              <a:t>Possibly liable for debts</a:t>
            </a:r>
          </a:p>
          <a:p>
            <a:pPr>
              <a:buBlip>
                <a:blip r:embed="rId3"/>
              </a:buBlip>
            </a:pPr>
            <a:r>
              <a:rPr lang="en-US" dirty="0" smtClean="0"/>
              <a:t>Harder to find work or start again</a:t>
            </a:r>
          </a:p>
          <a:p>
            <a:pPr>
              <a:buBlip>
                <a:blip r:embed="rId3"/>
              </a:buBlip>
            </a:pPr>
            <a:r>
              <a:rPr lang="en-US" dirty="0" smtClean="0"/>
              <a:t>Less Security (perhaps)</a:t>
            </a:r>
          </a:p>
          <a:p>
            <a:pPr marL="285750" indent="-285750"/>
            <a:endParaRPr lang="en-US" dirty="0" smtClean="0"/>
          </a:p>
          <a:p>
            <a:pPr marL="285750" indent="-285750"/>
            <a:endParaRPr lang="en-US" dirty="0" smtClean="0"/>
          </a:p>
        </p:txBody>
      </p:sp>
      <p:pic>
        <p:nvPicPr>
          <p:cNvPr id="61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6327" t="22582" r="2301" b="26395"/>
          <a:stretch/>
        </p:blipFill>
        <p:spPr bwMode="auto">
          <a:xfrm>
            <a:off x="6858000" y="2907254"/>
            <a:ext cx="1905000" cy="232954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47617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274638"/>
            <a:ext cx="6629400" cy="1096962"/>
          </a:xfrm>
        </p:spPr>
        <p:txBody>
          <a:bodyPr/>
          <a:lstStyle/>
          <a:p>
            <a:r>
              <a:rPr lang="en-US" dirty="0" smtClean="0">
                <a:latin typeface="KG Shadow of the Day" panose="02000503000000020003" pitchFamily="2" charset="0"/>
              </a:rPr>
              <a:t>Traits of an Entrepreneur</a:t>
            </a:r>
            <a:endParaRPr lang="en-US" dirty="0">
              <a:latin typeface="KG Shadow of the Day" panose="02000503000000020003" pitchFamily="2" charset="0"/>
            </a:endParaRPr>
          </a:p>
        </p:txBody>
      </p:sp>
      <p:sp>
        <p:nvSpPr>
          <p:cNvPr id="3" name="Content Placeholder 2"/>
          <p:cNvSpPr>
            <a:spLocks noGrp="1"/>
          </p:cNvSpPr>
          <p:nvPr>
            <p:ph idx="1"/>
          </p:nvPr>
        </p:nvSpPr>
        <p:spPr>
          <a:xfrm>
            <a:off x="2057400" y="1676401"/>
            <a:ext cx="6781800" cy="4495800"/>
          </a:xfrm>
        </p:spPr>
        <p:txBody>
          <a:bodyPr>
            <a:normAutofit fontScale="85000" lnSpcReduction="10000"/>
          </a:bodyPr>
          <a:lstStyle/>
          <a:p>
            <a:pPr marL="0" indent="0">
              <a:buNone/>
            </a:pPr>
            <a:r>
              <a:rPr lang="en-US" b="1" dirty="0" smtClean="0">
                <a:solidFill>
                  <a:schemeClr val="accent6">
                    <a:lumMod val="75000"/>
                  </a:schemeClr>
                </a:solidFill>
                <a:latin typeface="KG Shadow of the Day" panose="02000503000000020003" pitchFamily="2" charset="0"/>
              </a:rPr>
              <a:t>1. Full of determination </a:t>
            </a:r>
          </a:p>
          <a:p>
            <a:r>
              <a:rPr lang="en-US" dirty="0"/>
              <a:t> You have to be determined from the beginning to be successful -- before you even start. If you aren’t fully determined to make it there is a good chance you will crumble under the pressure.</a:t>
            </a:r>
            <a:endParaRPr lang="en-US" dirty="0" smtClean="0"/>
          </a:p>
          <a:p>
            <a:pPr marL="0" indent="0">
              <a:buNone/>
            </a:pPr>
            <a:r>
              <a:rPr lang="en-US" b="1" dirty="0" smtClean="0">
                <a:solidFill>
                  <a:schemeClr val="accent6">
                    <a:lumMod val="75000"/>
                  </a:schemeClr>
                </a:solidFill>
                <a:latin typeface="KG Shadow of the Day" panose="02000503000000020003" pitchFamily="2" charset="0"/>
              </a:rPr>
              <a:t>2. Not </a:t>
            </a:r>
            <a:r>
              <a:rPr lang="en-US" b="1" dirty="0">
                <a:solidFill>
                  <a:schemeClr val="accent6">
                    <a:lumMod val="75000"/>
                  </a:schemeClr>
                </a:solidFill>
                <a:latin typeface="KG Shadow of the Day" panose="02000503000000020003" pitchFamily="2" charset="0"/>
              </a:rPr>
              <a:t>afraid to take </a:t>
            </a:r>
            <a:r>
              <a:rPr lang="en-US" b="1" dirty="0" smtClean="0">
                <a:solidFill>
                  <a:schemeClr val="accent6">
                    <a:lumMod val="75000"/>
                  </a:schemeClr>
                </a:solidFill>
                <a:latin typeface="KG Shadow of the Day" panose="02000503000000020003" pitchFamily="2" charset="0"/>
              </a:rPr>
              <a:t>risks</a:t>
            </a:r>
          </a:p>
          <a:p>
            <a:r>
              <a:rPr lang="en-US" dirty="0"/>
              <a:t>Many would assume it isn’t possible to start a business with very little money, but those who aren’t afraid to take risks don’t see things such as limited funding as a handicap</a:t>
            </a:r>
            <a:r>
              <a:rPr lang="en-US" dirty="0" smtClean="0"/>
              <a:t>.</a:t>
            </a:r>
            <a:endParaRPr lang="en-US" b="1" dirty="0">
              <a:solidFill>
                <a:schemeClr val="accent6">
                  <a:lumMod val="75000"/>
                </a:schemeClr>
              </a:solidFill>
              <a:latin typeface="KG Shadow of the Day" panose="02000503000000020003" pitchFamily="2" charset="0"/>
            </a:endParaRPr>
          </a:p>
        </p:txBody>
      </p:sp>
    </p:spTree>
    <p:extLst>
      <p:ext uri="{BB962C8B-B14F-4D97-AF65-F5344CB8AC3E}">
        <p14:creationId xmlns:p14="http://schemas.microsoft.com/office/powerpoint/2010/main" val="193379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274638"/>
            <a:ext cx="6629400" cy="1096962"/>
          </a:xfrm>
        </p:spPr>
        <p:txBody>
          <a:bodyPr>
            <a:normAutofit fontScale="90000"/>
          </a:bodyPr>
          <a:lstStyle/>
          <a:p>
            <a:r>
              <a:rPr lang="en-US" dirty="0" smtClean="0">
                <a:latin typeface="KG Shadow of the Day" panose="02000503000000020003" pitchFamily="2" charset="0"/>
              </a:rPr>
              <a:t>10 Traits of an Entrepreneur</a:t>
            </a:r>
            <a:endParaRPr lang="en-US" dirty="0">
              <a:latin typeface="KG Shadow of the Day" panose="02000503000000020003" pitchFamily="2" charset="0"/>
            </a:endParaRPr>
          </a:p>
        </p:txBody>
      </p:sp>
      <p:sp>
        <p:nvSpPr>
          <p:cNvPr id="3" name="Content Placeholder 2"/>
          <p:cNvSpPr>
            <a:spLocks noGrp="1"/>
          </p:cNvSpPr>
          <p:nvPr>
            <p:ph idx="1"/>
          </p:nvPr>
        </p:nvSpPr>
        <p:spPr>
          <a:xfrm>
            <a:off x="2057400" y="1676400"/>
            <a:ext cx="6781800" cy="4952999"/>
          </a:xfrm>
        </p:spPr>
        <p:txBody>
          <a:bodyPr>
            <a:normAutofit fontScale="77500" lnSpcReduction="20000"/>
          </a:bodyPr>
          <a:lstStyle/>
          <a:p>
            <a:pPr marL="0" indent="0">
              <a:buNone/>
            </a:pPr>
            <a:r>
              <a:rPr lang="en-US" b="1" dirty="0" smtClean="0">
                <a:solidFill>
                  <a:schemeClr val="accent6">
                    <a:lumMod val="75000"/>
                  </a:schemeClr>
                </a:solidFill>
                <a:latin typeface="KG Shadow of the Day" panose="02000503000000020003" pitchFamily="2" charset="0"/>
              </a:rPr>
              <a:t>3. High Level of Confidence</a:t>
            </a:r>
          </a:p>
          <a:p>
            <a:r>
              <a:rPr lang="en-US" dirty="0" smtClean="0"/>
              <a:t>Big </a:t>
            </a:r>
            <a:r>
              <a:rPr lang="en-US" dirty="0" smtClean="0"/>
              <a:t>challenges breed big rewards. This </a:t>
            </a:r>
            <a:r>
              <a:rPr lang="en-US" dirty="0"/>
              <a:t>is the same mentality that allows successful entrepreneurs to spot an opportunity when most just see a possible challenge. When most focus on the challenge, a successful entrepreneur focuses on the finish line and the end reward. </a:t>
            </a:r>
            <a:endParaRPr lang="en-US" dirty="0" smtClean="0"/>
          </a:p>
          <a:p>
            <a:pPr marL="0" indent="0">
              <a:buNone/>
            </a:pPr>
            <a:r>
              <a:rPr lang="en-US" b="1" dirty="0" smtClean="0">
                <a:solidFill>
                  <a:schemeClr val="accent6">
                    <a:lumMod val="75000"/>
                  </a:schemeClr>
                </a:solidFill>
                <a:latin typeface="KG Shadow of the Day" panose="02000503000000020003" pitchFamily="2" charset="0"/>
              </a:rPr>
              <a:t>4. Craves learning</a:t>
            </a:r>
          </a:p>
          <a:p>
            <a:r>
              <a:rPr lang="en-US" dirty="0" smtClean="0"/>
              <a:t>Staying sharp, through constant learning, will enable you to stay ahead and avoid getting passed. Read books and wake up earlier in the morning to read industry news -- do everything you can to constantly learn and absorb new information. </a:t>
            </a:r>
          </a:p>
        </p:txBody>
      </p:sp>
    </p:spTree>
    <p:extLst>
      <p:ext uri="{BB962C8B-B14F-4D97-AF65-F5344CB8AC3E}">
        <p14:creationId xmlns:p14="http://schemas.microsoft.com/office/powerpoint/2010/main" val="231464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274638"/>
            <a:ext cx="6629400" cy="1096962"/>
          </a:xfrm>
        </p:spPr>
        <p:txBody>
          <a:bodyPr/>
          <a:lstStyle/>
          <a:p>
            <a:r>
              <a:rPr lang="en-US" dirty="0" smtClean="0">
                <a:latin typeface="KG Shadow of the Day" panose="02000503000000020003" pitchFamily="2" charset="0"/>
              </a:rPr>
              <a:t>Traits of an Entrepreneur</a:t>
            </a:r>
            <a:endParaRPr lang="en-US" dirty="0">
              <a:latin typeface="KG Shadow of the Day" panose="02000503000000020003" pitchFamily="2" charset="0"/>
            </a:endParaRPr>
          </a:p>
        </p:txBody>
      </p:sp>
      <p:sp>
        <p:nvSpPr>
          <p:cNvPr id="3" name="Content Placeholder 2"/>
          <p:cNvSpPr>
            <a:spLocks noGrp="1"/>
          </p:cNvSpPr>
          <p:nvPr>
            <p:ph idx="1"/>
          </p:nvPr>
        </p:nvSpPr>
        <p:spPr>
          <a:xfrm>
            <a:off x="2057400" y="1676400"/>
            <a:ext cx="6781800" cy="5181599"/>
          </a:xfrm>
        </p:spPr>
        <p:txBody>
          <a:bodyPr>
            <a:normAutofit fontScale="77500" lnSpcReduction="20000"/>
          </a:bodyPr>
          <a:lstStyle/>
          <a:p>
            <a:pPr marL="0" indent="0">
              <a:buNone/>
            </a:pPr>
            <a:r>
              <a:rPr lang="en-US" b="1" dirty="0" smtClean="0">
                <a:solidFill>
                  <a:schemeClr val="accent6">
                    <a:lumMod val="75000"/>
                  </a:schemeClr>
                </a:solidFill>
                <a:latin typeface="KG Shadow of the Day" panose="02000503000000020003" pitchFamily="2" charset="0"/>
              </a:rPr>
              <a:t>5. Understands failure is part of the game</a:t>
            </a:r>
          </a:p>
          <a:p>
            <a:r>
              <a:rPr lang="en-US" dirty="0" smtClean="0"/>
              <a:t>If you understand that failure is part of being an entrepreneur, you will take those failures and use them as learning experiences. Real world experience, even failing, will teach you more than you would ever learn in a classroom.</a:t>
            </a:r>
          </a:p>
          <a:p>
            <a:pPr marL="0" indent="0">
              <a:buNone/>
            </a:pPr>
            <a:r>
              <a:rPr lang="en-US" b="1" dirty="0" smtClean="0">
                <a:solidFill>
                  <a:schemeClr val="accent6">
                    <a:lumMod val="75000"/>
                  </a:schemeClr>
                </a:solidFill>
                <a:latin typeface="KG Shadow of the Day" panose="02000503000000020003" pitchFamily="2" charset="0"/>
              </a:rPr>
              <a:t>6. Passionate about their business</a:t>
            </a:r>
          </a:p>
          <a:p>
            <a:r>
              <a:rPr lang="en-US" dirty="0"/>
              <a:t>You have to thoroughly enjoy what you are doing -- there will be long days and nights and at some points along the way your business will consume you. If you aren’t fully passionate about what you are doing the added stress and obstacles will build up on your shoulders and eventually be responsible for your collapse.</a:t>
            </a:r>
            <a:endParaRPr lang="en-US" dirty="0" smtClean="0"/>
          </a:p>
        </p:txBody>
      </p:sp>
    </p:spTree>
    <p:extLst>
      <p:ext uri="{BB962C8B-B14F-4D97-AF65-F5344CB8AC3E}">
        <p14:creationId xmlns:p14="http://schemas.microsoft.com/office/powerpoint/2010/main" val="280591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274638"/>
            <a:ext cx="6629400" cy="1096962"/>
          </a:xfrm>
        </p:spPr>
        <p:txBody>
          <a:bodyPr/>
          <a:lstStyle/>
          <a:p>
            <a:r>
              <a:rPr lang="en-US" dirty="0" smtClean="0">
                <a:latin typeface="KG Shadow of the Day" panose="02000503000000020003" pitchFamily="2" charset="0"/>
              </a:rPr>
              <a:t>Traits of an Entrepreneur</a:t>
            </a:r>
            <a:endParaRPr lang="en-US" dirty="0">
              <a:latin typeface="KG Shadow of the Day" panose="02000503000000020003" pitchFamily="2" charset="0"/>
            </a:endParaRPr>
          </a:p>
        </p:txBody>
      </p:sp>
      <p:sp>
        <p:nvSpPr>
          <p:cNvPr id="3" name="Content Placeholder 2"/>
          <p:cNvSpPr>
            <a:spLocks noGrp="1"/>
          </p:cNvSpPr>
          <p:nvPr>
            <p:ph idx="1"/>
          </p:nvPr>
        </p:nvSpPr>
        <p:spPr>
          <a:xfrm>
            <a:off x="2057400" y="1676400"/>
            <a:ext cx="6858000" cy="5181599"/>
          </a:xfrm>
        </p:spPr>
        <p:txBody>
          <a:bodyPr>
            <a:normAutofit fontScale="85000" lnSpcReduction="20000"/>
          </a:bodyPr>
          <a:lstStyle/>
          <a:p>
            <a:pPr marL="0" indent="0">
              <a:buNone/>
            </a:pPr>
            <a:r>
              <a:rPr lang="en-US" b="1" dirty="0" smtClean="0">
                <a:solidFill>
                  <a:schemeClr val="accent6">
                    <a:lumMod val="75000"/>
                  </a:schemeClr>
                </a:solidFill>
                <a:latin typeface="KG Shadow of the Day" panose="02000503000000020003" pitchFamily="2" charset="0"/>
              </a:rPr>
              <a:t>7. Highly Adaptable</a:t>
            </a:r>
          </a:p>
          <a:p>
            <a:r>
              <a:rPr lang="en-US" dirty="0"/>
              <a:t>If you are extremely adaptable it gives you the ability to respond quickly in any situation. This allows you to make decisions that will navigate you out of trouble and allow you to thrive in environments that would sink those that aren’t adaptable</a:t>
            </a:r>
            <a:r>
              <a:rPr lang="en-US" dirty="0" smtClean="0"/>
              <a:t>.</a:t>
            </a:r>
          </a:p>
          <a:p>
            <a:pPr marL="0" indent="0">
              <a:buNone/>
            </a:pPr>
            <a:r>
              <a:rPr lang="en-US" b="1" dirty="0" smtClean="0">
                <a:solidFill>
                  <a:schemeClr val="accent6">
                    <a:lumMod val="75000"/>
                  </a:schemeClr>
                </a:solidFill>
                <a:latin typeface="KG Shadow of the Day" panose="02000503000000020003" pitchFamily="2" charset="0"/>
              </a:rPr>
              <a:t>8. Good understanding of money management</a:t>
            </a:r>
          </a:p>
          <a:p>
            <a:r>
              <a:rPr lang="en-US" dirty="0"/>
              <a:t>Have a clear financial map drawn </a:t>
            </a:r>
            <a:r>
              <a:rPr lang="en-US" dirty="0" smtClean="0"/>
              <a:t>out.</a:t>
            </a:r>
            <a:r>
              <a:rPr lang="en-US" dirty="0"/>
              <a:t> Stick to your plan and make sure all founders and shareholders are on the same page. Money problems can destroy a business the same way they can ruin a marriage.</a:t>
            </a:r>
            <a:endParaRPr lang="en-US" dirty="0" smtClean="0"/>
          </a:p>
        </p:txBody>
      </p:sp>
    </p:spTree>
    <p:extLst>
      <p:ext uri="{BB962C8B-B14F-4D97-AF65-F5344CB8AC3E}">
        <p14:creationId xmlns:p14="http://schemas.microsoft.com/office/powerpoint/2010/main" val="115081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274638"/>
            <a:ext cx="6629400" cy="1096962"/>
          </a:xfrm>
        </p:spPr>
        <p:txBody>
          <a:bodyPr/>
          <a:lstStyle/>
          <a:p>
            <a:r>
              <a:rPr lang="en-US" dirty="0" smtClean="0">
                <a:latin typeface="KG Shadow of the Day" panose="02000503000000020003" pitchFamily="2" charset="0"/>
              </a:rPr>
              <a:t>Traits of an Entrepreneur</a:t>
            </a:r>
            <a:endParaRPr lang="en-US" dirty="0">
              <a:latin typeface="KG Shadow of the Day" panose="02000503000000020003" pitchFamily="2" charset="0"/>
            </a:endParaRPr>
          </a:p>
        </p:txBody>
      </p:sp>
      <p:sp>
        <p:nvSpPr>
          <p:cNvPr id="3" name="Content Placeholder 2"/>
          <p:cNvSpPr>
            <a:spLocks noGrp="1"/>
          </p:cNvSpPr>
          <p:nvPr>
            <p:ph idx="1"/>
          </p:nvPr>
        </p:nvSpPr>
        <p:spPr>
          <a:xfrm>
            <a:off x="2057400" y="1524000"/>
            <a:ext cx="6858000" cy="5334000"/>
          </a:xfrm>
        </p:spPr>
        <p:txBody>
          <a:bodyPr>
            <a:normAutofit fontScale="77500" lnSpcReduction="20000"/>
          </a:bodyPr>
          <a:lstStyle/>
          <a:p>
            <a:pPr marL="0" indent="0">
              <a:buNone/>
            </a:pPr>
            <a:r>
              <a:rPr lang="en-US" b="1" dirty="0" smtClean="0">
                <a:solidFill>
                  <a:schemeClr val="accent6">
                    <a:lumMod val="75000"/>
                  </a:schemeClr>
                </a:solidFill>
                <a:latin typeface="KG Shadow of the Day" panose="02000503000000020003" pitchFamily="2" charset="0"/>
              </a:rPr>
              <a:t>9. Expert at Networking</a:t>
            </a:r>
          </a:p>
          <a:p>
            <a:r>
              <a:rPr lang="en-US" dirty="0"/>
              <a:t> Building value-based relationships that are truly meaningful is what networking is all about -- these are the relationships that lead to business opportunities and long-term relationships that are mutually beneficial</a:t>
            </a:r>
            <a:r>
              <a:rPr lang="en-US" dirty="0" smtClean="0"/>
              <a:t>.</a:t>
            </a:r>
            <a:r>
              <a:rPr lang="en-US" dirty="0"/>
              <a:t> You should always know how you can help someone and provide value to them before even thinking about how the relationship will be potentially beneficial to you.</a:t>
            </a:r>
            <a:endParaRPr lang="en-US" dirty="0" smtClean="0"/>
          </a:p>
          <a:p>
            <a:pPr marL="0" indent="0">
              <a:buNone/>
            </a:pPr>
            <a:r>
              <a:rPr lang="en-US" b="1" dirty="0" smtClean="0">
                <a:solidFill>
                  <a:schemeClr val="accent6">
                    <a:lumMod val="75000"/>
                  </a:schemeClr>
                </a:solidFill>
                <a:latin typeface="KG Shadow of the Day" panose="02000503000000020003" pitchFamily="2" charset="0"/>
              </a:rPr>
              <a:t>10. Ability to sell and promote</a:t>
            </a:r>
          </a:p>
          <a:p>
            <a:r>
              <a:rPr lang="en-US" dirty="0" smtClean="0"/>
              <a:t>Knowing </a:t>
            </a:r>
            <a:r>
              <a:rPr lang="en-US" dirty="0"/>
              <a:t>how to sell is an absolutely essential part of being a successful business </a:t>
            </a:r>
            <a:r>
              <a:rPr lang="en-US" dirty="0" smtClean="0"/>
              <a:t>owner. If </a:t>
            </a:r>
            <a:r>
              <a:rPr lang="en-US" dirty="0"/>
              <a:t>you can’t express what it is that makes your product or service a solution to a problem, you will be in for a rough ride. If you, the creator, can’t explain it, then who will?</a:t>
            </a:r>
          </a:p>
        </p:txBody>
      </p:sp>
    </p:spTree>
    <p:extLst>
      <p:ext uri="{BB962C8B-B14F-4D97-AF65-F5344CB8AC3E}">
        <p14:creationId xmlns:p14="http://schemas.microsoft.com/office/powerpoint/2010/main" val="170228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a:xfrm>
            <a:off x="762000" y="1676400"/>
            <a:ext cx="7848600" cy="3733800"/>
          </a:xfrm>
          <a:prstGeom prst="rect">
            <a:avLst/>
          </a:prstGeom>
        </p:spPr>
        <p:txBody>
          <a:bodyPr vert="horz" lIns="91440" tIns="45720" rIns="91440" bIns="45720" rtlCol="0" anchor="ctr">
            <a:noAutofit/>
            <a:scene3d>
              <a:camera prst="orthographicFront"/>
              <a:lightRig rig="threePt" dir="t"/>
            </a:scene3d>
            <a:sp3d extrusionH="57150">
              <a:bevelT h="25400" prst="softRound"/>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altLang="en-US" sz="8000" dirty="0" smtClean="0">
                <a:ln>
                  <a:solidFill>
                    <a:srgbClr val="FFFF00"/>
                  </a:solidFill>
                </a:ln>
                <a:effectLst>
                  <a:glow rad="101600">
                    <a:srgbClr val="F1DF75">
                      <a:alpha val="60000"/>
                    </a:srgbClr>
                  </a:glow>
                </a:effectLst>
                <a:latin typeface="KG Shadow of the Day" panose="02000503000000020003" pitchFamily="2" charset="0"/>
                <a:cs typeface="Mufferaw" panose="03080602050302020201" pitchFamily="66" charset="0"/>
              </a:rPr>
              <a:t>Are YOU an Entrepreneur?</a:t>
            </a:r>
            <a:endParaRPr lang="en-US" altLang="en-US" sz="8000" dirty="0">
              <a:ln>
                <a:solidFill>
                  <a:srgbClr val="FFFF00"/>
                </a:solidFill>
              </a:ln>
              <a:effectLst>
                <a:glow rad="101600">
                  <a:srgbClr val="F1DF75">
                    <a:alpha val="60000"/>
                  </a:srgbClr>
                </a:glow>
              </a:effectLst>
              <a:latin typeface="KG Shadow of the Day" panose="02000503000000020003" pitchFamily="2" charset="0"/>
              <a:cs typeface="Mufferaw" panose="03080602050302020201" pitchFamily="66" charset="0"/>
            </a:endParaRPr>
          </a:p>
        </p:txBody>
      </p:sp>
    </p:spTree>
    <p:extLst>
      <p:ext uri="{BB962C8B-B14F-4D97-AF65-F5344CB8AC3E}">
        <p14:creationId xmlns:p14="http://schemas.microsoft.com/office/powerpoint/2010/main" val="400348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533400"/>
            <a:ext cx="6553200" cy="609600"/>
          </a:xfrm>
        </p:spPr>
        <p:txBody>
          <a:bodyPr>
            <a:normAutofit fontScale="90000"/>
          </a:bodyPr>
          <a:lstStyle/>
          <a:p>
            <a:r>
              <a:rPr lang="en-US" dirty="0" smtClean="0"/>
              <a:t/>
            </a:r>
            <a:br>
              <a:rPr lang="en-US" dirty="0" smtClean="0"/>
            </a:br>
            <a:r>
              <a:rPr lang="en-US" sz="4900" dirty="0">
                <a:latin typeface="KG Shadow of the Day" panose="02000503000000020003" pitchFamily="2" charset="0"/>
              </a:rPr>
              <a:t>Taking a Calculated Risk</a:t>
            </a:r>
            <a:r>
              <a:rPr lang="en-US" b="1" dirty="0" smtClean="0"/>
              <a:t/>
            </a:r>
            <a:br>
              <a:rPr lang="en-US" b="1" dirty="0" smtClean="0"/>
            </a:br>
            <a:endParaRPr lang="en-US" dirty="0"/>
          </a:p>
        </p:txBody>
      </p:sp>
      <p:sp>
        <p:nvSpPr>
          <p:cNvPr id="3" name="Content Placeholder 2"/>
          <p:cNvSpPr>
            <a:spLocks noGrp="1"/>
          </p:cNvSpPr>
          <p:nvPr>
            <p:ph idx="1"/>
          </p:nvPr>
        </p:nvSpPr>
        <p:spPr>
          <a:xfrm>
            <a:off x="2209800" y="1600201"/>
            <a:ext cx="6477000" cy="1981199"/>
          </a:xfrm>
        </p:spPr>
        <p:txBody>
          <a:bodyPr>
            <a:normAutofit lnSpcReduction="10000"/>
          </a:bodyPr>
          <a:lstStyle/>
          <a:p>
            <a:pPr marL="0" indent="0">
              <a:buNone/>
            </a:pPr>
            <a:r>
              <a:rPr lang="en-US" i="1" dirty="0" smtClean="0"/>
              <a:t>“A </a:t>
            </a:r>
            <a:r>
              <a:rPr lang="en-US" i="1" dirty="0"/>
              <a:t>risk that has been given thoughtful consideration and for which the potential costs and potential benefits have been weighted and </a:t>
            </a:r>
            <a:r>
              <a:rPr lang="en-US" i="1" dirty="0" smtClean="0"/>
              <a:t>considered.”</a:t>
            </a:r>
            <a:endParaRPr lang="en-US" i="1" dirty="0"/>
          </a:p>
          <a:p>
            <a:endParaRPr lang="en-US"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1300" y="3657661"/>
            <a:ext cx="2057400" cy="2057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057400" y="3960735"/>
            <a:ext cx="3962400" cy="1754326"/>
          </a:xfrm>
          <a:prstGeom prst="rect">
            <a:avLst/>
          </a:prstGeom>
          <a:solidFill>
            <a:schemeClr val="bg1"/>
          </a:solidFill>
        </p:spPr>
        <p:txBody>
          <a:bodyPr wrap="square" rtlCol="0">
            <a:spAutoFit/>
          </a:bodyPr>
          <a:lstStyle/>
          <a:p>
            <a:r>
              <a:rPr lang="en-US" b="1" dirty="0" smtClean="0"/>
              <a:t>Owner-entrepreneurship education empowers young people to make well-informed decisions about their future, whether they choose to become entrepreneurs or not. </a:t>
            </a:r>
          </a:p>
          <a:p>
            <a:endParaRPr lang="en-US" dirty="0"/>
          </a:p>
        </p:txBody>
      </p:sp>
    </p:spTree>
    <p:extLst>
      <p:ext uri="{BB962C8B-B14F-4D97-AF65-F5344CB8AC3E}">
        <p14:creationId xmlns:p14="http://schemas.microsoft.com/office/powerpoint/2010/main" val="30294325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6705600" cy="1020762"/>
          </a:xfrm>
        </p:spPr>
        <p:txBody>
          <a:bodyPr>
            <a:normAutofit/>
          </a:bodyPr>
          <a:lstStyle/>
          <a:p>
            <a:r>
              <a:rPr lang="en-US" dirty="0" smtClean="0">
                <a:latin typeface="KG Shadow of the Day" panose="02000503000000020003" pitchFamily="2" charset="0"/>
              </a:rPr>
              <a:t>Non-Financial </a:t>
            </a:r>
            <a:r>
              <a:rPr lang="en-US" dirty="0">
                <a:latin typeface="KG Shadow of the Day" panose="02000503000000020003" pitchFamily="2" charset="0"/>
              </a:rPr>
              <a:t>Rewards</a:t>
            </a:r>
          </a:p>
        </p:txBody>
      </p:sp>
      <p:sp>
        <p:nvSpPr>
          <p:cNvPr id="6" name="Content Placeholder 5"/>
          <p:cNvSpPr>
            <a:spLocks noGrp="1"/>
          </p:cNvSpPr>
          <p:nvPr>
            <p:ph idx="1"/>
          </p:nvPr>
        </p:nvSpPr>
        <p:spPr>
          <a:xfrm>
            <a:off x="1905000" y="1600201"/>
            <a:ext cx="6781800" cy="4495799"/>
          </a:xfrm>
        </p:spPr>
        <p:txBody>
          <a:bodyPr>
            <a:normAutofit/>
          </a:bodyPr>
          <a:lstStyle/>
          <a:p>
            <a:pPr>
              <a:buBlip>
                <a:blip r:embed="rId3"/>
              </a:buBlip>
            </a:pPr>
            <a:r>
              <a:rPr lang="en-US" dirty="0"/>
              <a:t>Independence</a:t>
            </a:r>
          </a:p>
          <a:p>
            <a:pPr>
              <a:buBlip>
                <a:blip r:embed="rId3"/>
              </a:buBlip>
            </a:pPr>
            <a:r>
              <a:rPr lang="en-US" dirty="0" smtClean="0"/>
              <a:t>A sense of satisfaction</a:t>
            </a:r>
          </a:p>
          <a:p>
            <a:pPr>
              <a:buBlip>
                <a:blip r:embed="rId3"/>
              </a:buBlip>
            </a:pPr>
            <a:r>
              <a:rPr lang="en-US" dirty="0" smtClean="0"/>
              <a:t>Building something</a:t>
            </a:r>
          </a:p>
          <a:p>
            <a:pPr>
              <a:buBlip>
                <a:blip r:embed="rId3"/>
              </a:buBlip>
            </a:pPr>
            <a:r>
              <a:rPr lang="en-US" dirty="0" smtClean="0"/>
              <a:t>Being in control</a:t>
            </a:r>
          </a:p>
          <a:p>
            <a:pPr>
              <a:buBlip>
                <a:blip r:embed="rId3"/>
              </a:buBlip>
            </a:pPr>
            <a:r>
              <a:rPr lang="en-US" dirty="0" smtClean="0"/>
              <a:t>Employing more people</a:t>
            </a:r>
          </a:p>
          <a:p>
            <a:pPr>
              <a:buBlip>
                <a:blip r:embed="rId3"/>
              </a:buBlip>
            </a:pPr>
            <a:r>
              <a:rPr lang="en-US" dirty="0" smtClean="0"/>
              <a:t>Making a contribution to community</a:t>
            </a:r>
          </a:p>
          <a:p>
            <a:endParaRPr lang="en-US" dirty="0"/>
          </a:p>
        </p:txBody>
      </p:sp>
    </p:spTree>
    <p:extLst>
      <p:ext uri="{BB962C8B-B14F-4D97-AF65-F5344CB8AC3E}">
        <p14:creationId xmlns:p14="http://schemas.microsoft.com/office/powerpoint/2010/main" val="260042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1000" y="228600"/>
            <a:ext cx="7144399" cy="1143000"/>
          </a:xfrm>
        </p:spPr>
        <p:txBody>
          <a:bodyPr>
            <a:normAutofit/>
          </a:bodyPr>
          <a:lstStyle/>
          <a:p>
            <a:r>
              <a:rPr lang="en-US" dirty="0">
                <a:latin typeface="KG Shadow of the Day" panose="02000503000000020003" pitchFamily="2" charset="0"/>
              </a:rPr>
              <a:t>Financial Rewards</a:t>
            </a:r>
          </a:p>
        </p:txBody>
      </p:sp>
      <p:sp>
        <p:nvSpPr>
          <p:cNvPr id="6" name="Content Placeholder 5"/>
          <p:cNvSpPr>
            <a:spLocks noGrp="1"/>
          </p:cNvSpPr>
          <p:nvPr>
            <p:ph idx="1"/>
          </p:nvPr>
        </p:nvSpPr>
        <p:spPr>
          <a:xfrm>
            <a:off x="1981200" y="1524000"/>
            <a:ext cx="1981200" cy="3124200"/>
          </a:xfrm>
        </p:spPr>
        <p:txBody>
          <a:bodyPr>
            <a:normAutofit/>
          </a:bodyPr>
          <a:lstStyle/>
          <a:p>
            <a:pPr marL="0" indent="0">
              <a:buNone/>
            </a:pPr>
            <a:r>
              <a:rPr lang="en-US" dirty="0" smtClean="0"/>
              <a:t>Profits</a:t>
            </a:r>
          </a:p>
          <a:p>
            <a:pPr marL="285750" indent="-285750"/>
            <a:endParaRPr lang="en-US" dirty="0"/>
          </a:p>
          <a:p>
            <a:pPr marL="285750" indent="-285750"/>
            <a:endParaRPr lang="en-US" dirty="0" smtClean="0"/>
          </a:p>
          <a:p>
            <a:pPr marL="285750" indent="-285750"/>
            <a:endParaRPr lang="en-US" dirty="0" smtClean="0"/>
          </a:p>
          <a:p>
            <a:pPr marL="285750" indent="-285750"/>
            <a:endParaRPr lang="en-US" dirty="0"/>
          </a:p>
          <a:p>
            <a:pPr marL="285750" indent="-285750"/>
            <a:endParaRPr lang="en-US" dirty="0" smtClean="0"/>
          </a:p>
        </p:txBody>
      </p:sp>
      <p:sp>
        <p:nvSpPr>
          <p:cNvPr id="10" name="Rectangle 9"/>
          <p:cNvSpPr/>
          <p:nvPr/>
        </p:nvSpPr>
        <p:spPr>
          <a:xfrm>
            <a:off x="1905000" y="4736953"/>
            <a:ext cx="6934200" cy="1938992"/>
          </a:xfrm>
          <a:prstGeom prst="rect">
            <a:avLst/>
          </a:prstGeom>
          <a:solidFill>
            <a:srgbClr val="F1DF75"/>
          </a:solidFill>
          <a:ln>
            <a:solidFill>
              <a:schemeClr val="accent6">
                <a:lumMod val="75000"/>
              </a:schemeClr>
            </a:solidFill>
          </a:ln>
        </p:spPr>
        <p:txBody>
          <a:bodyPr wrap="square">
            <a:spAutoFit/>
          </a:bodyPr>
          <a:lstStyle/>
          <a:p>
            <a:pPr lvl="0">
              <a:spcAft>
                <a:spcPts val="1200"/>
              </a:spcAft>
            </a:pPr>
            <a:r>
              <a:rPr lang="de-DE" b="1" dirty="0" smtClean="0">
                <a:solidFill>
                  <a:prstClr val="black"/>
                </a:solidFill>
              </a:rPr>
              <a:t>Facebook - </a:t>
            </a:r>
            <a:r>
              <a:rPr lang="de-DE" dirty="0" smtClean="0">
                <a:solidFill>
                  <a:prstClr val="black"/>
                </a:solidFill>
              </a:rPr>
              <a:t>Mark </a:t>
            </a:r>
            <a:r>
              <a:rPr lang="de-DE" dirty="0">
                <a:solidFill>
                  <a:prstClr val="black"/>
                </a:solidFill>
              </a:rPr>
              <a:t>Zuckerberg </a:t>
            </a:r>
            <a:r>
              <a:rPr lang="de-DE" dirty="0" smtClean="0">
                <a:solidFill>
                  <a:prstClr val="black"/>
                </a:solidFill>
              </a:rPr>
              <a:t>launched Facebook around age 20 </a:t>
            </a:r>
          </a:p>
          <a:p>
            <a:pPr lvl="0">
              <a:spcAft>
                <a:spcPts val="1200"/>
              </a:spcAft>
            </a:pPr>
            <a:r>
              <a:rPr lang="en-US" b="1" dirty="0" smtClean="0"/>
              <a:t>The Body Shop </a:t>
            </a:r>
            <a:r>
              <a:rPr lang="en-US" dirty="0" smtClean="0"/>
              <a:t>– Dame Anita Roddick started at age 27  with 15 products</a:t>
            </a:r>
          </a:p>
          <a:p>
            <a:pPr lvl="0">
              <a:spcAft>
                <a:spcPts val="1200"/>
              </a:spcAft>
            </a:pPr>
            <a:r>
              <a:rPr lang="en-US" b="1" dirty="0" err="1" smtClean="0">
                <a:solidFill>
                  <a:prstClr val="black"/>
                </a:solidFill>
              </a:rPr>
              <a:t>Spanx</a:t>
            </a:r>
            <a:r>
              <a:rPr lang="en-US" b="1" dirty="0" smtClean="0">
                <a:solidFill>
                  <a:prstClr val="black"/>
                </a:solidFill>
              </a:rPr>
              <a:t> </a:t>
            </a:r>
            <a:r>
              <a:rPr lang="en-US" dirty="0" smtClean="0">
                <a:solidFill>
                  <a:prstClr val="black"/>
                </a:solidFill>
              </a:rPr>
              <a:t>– Sara Blakely started at age 28</a:t>
            </a:r>
          </a:p>
          <a:p>
            <a:pPr lvl="0">
              <a:spcAft>
                <a:spcPts val="1200"/>
              </a:spcAft>
            </a:pPr>
            <a:r>
              <a:rPr lang="en-US" b="1" dirty="0" smtClean="0">
                <a:solidFill>
                  <a:prstClr val="black"/>
                </a:solidFill>
              </a:rPr>
              <a:t>Wal-Mart</a:t>
            </a:r>
            <a:r>
              <a:rPr lang="en-US" dirty="0" smtClean="0">
                <a:solidFill>
                  <a:prstClr val="black"/>
                </a:solidFill>
              </a:rPr>
              <a:t> – Sam Walton started at age 26</a:t>
            </a:r>
            <a:endParaRPr lang="en-US" dirty="0">
              <a:solidFill>
                <a:prstClr val="black"/>
              </a:solidFill>
            </a:endParaRPr>
          </a:p>
        </p:txBody>
      </p:sp>
      <p:pic>
        <p:nvPicPr>
          <p:cNvPr id="8199" name="Picture 7" descr="http://www.ladydragon.com/news2012/mone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125694"/>
            <a:ext cx="1900238" cy="223557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onlinebusinesslab.com/wp-content/uploads/2011/07/grow-busines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6690" y="2184974"/>
            <a:ext cx="2905310" cy="217898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74897" y="1540919"/>
            <a:ext cx="3581400" cy="584775"/>
          </a:xfrm>
          <a:prstGeom prst="rect">
            <a:avLst/>
          </a:prstGeom>
          <a:noFill/>
        </p:spPr>
        <p:txBody>
          <a:bodyPr wrap="square" rtlCol="0">
            <a:spAutoFit/>
          </a:bodyPr>
          <a:lstStyle/>
          <a:p>
            <a:r>
              <a:rPr lang="en-US" sz="3200" dirty="0" smtClean="0"/>
              <a:t>Capital Growth</a:t>
            </a:r>
            <a:endParaRPr lang="en-US" sz="3200" dirty="0"/>
          </a:p>
        </p:txBody>
      </p:sp>
      <p:pic>
        <p:nvPicPr>
          <p:cNvPr id="1028" name="Picture 4" descr="http://solpowerpeople.com/wp-content/uploads/2013/01/solar-pv-business-developmen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96201" y="236218"/>
            <a:ext cx="1257300" cy="12573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art-best-worst-biz-states.top.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1251" y="1370499"/>
            <a:ext cx="5943600" cy="53054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780029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28600"/>
            <a:ext cx="7772400" cy="1322839"/>
          </a:xfrm>
        </p:spPr>
        <p:txBody>
          <a:bodyPr>
            <a:noAutofit/>
          </a:bodyPr>
          <a:lstStyle/>
          <a:p>
            <a:r>
              <a:rPr lang="en-US" dirty="0">
                <a:latin typeface="KG Shadow of the Day" panose="02000503000000020003" pitchFamily="2" charset="0"/>
              </a:rPr>
              <a:t>Find a “need” (opportunity) and figure out how to meet it</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1382" t="23573" r="14630"/>
          <a:stretch/>
        </p:blipFill>
        <p:spPr>
          <a:xfrm>
            <a:off x="914400" y="1597477"/>
            <a:ext cx="1556657" cy="2152851"/>
          </a:xfrm>
          <a:prstGeom prst="rect">
            <a:avLst/>
          </a:prstGeom>
          <a:ln w="28575">
            <a:solidFill>
              <a:srgbClr val="F1DF75"/>
            </a:solidFill>
          </a:ln>
          <a:effectLst>
            <a:outerShdw blurRad="50800" dist="38100" dir="2700000" algn="tl" rotWithShape="0">
              <a:prstClr val="black">
                <a:alpha val="40000"/>
              </a:prstClr>
            </a:outerShdw>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993" y="4546897"/>
            <a:ext cx="2590800" cy="1571179"/>
          </a:xfrm>
          <a:prstGeom prst="rect">
            <a:avLst/>
          </a:prstGeom>
          <a:ln w="28575">
            <a:solidFill>
              <a:srgbClr val="F1DF75"/>
            </a:solidFill>
          </a:ln>
          <a:effectLst>
            <a:outerShdw blurRad="50800" dist="38100" dir="2700000" algn="tl" rotWithShape="0">
              <a:prstClr val="black">
                <a:alpha val="40000"/>
              </a:prstClr>
            </a:outerShdw>
          </a:effectLst>
        </p:spPr>
      </p:pic>
      <p:sp>
        <p:nvSpPr>
          <p:cNvPr id="10" name="TextBox 9"/>
          <p:cNvSpPr txBox="1"/>
          <p:nvPr/>
        </p:nvSpPr>
        <p:spPr>
          <a:xfrm>
            <a:off x="457200" y="3886200"/>
            <a:ext cx="2895600" cy="369332"/>
          </a:xfrm>
          <a:prstGeom prst="rect">
            <a:avLst/>
          </a:prstGeom>
          <a:noFill/>
        </p:spPr>
        <p:txBody>
          <a:bodyPr wrap="square" rtlCol="0">
            <a:spAutoFit/>
          </a:bodyPr>
          <a:lstStyle/>
          <a:p>
            <a:endParaRPr lang="en-US" dirty="0"/>
          </a:p>
        </p:txBody>
      </p:sp>
      <p:sp>
        <p:nvSpPr>
          <p:cNvPr id="11" name="TextBox 10"/>
          <p:cNvSpPr txBox="1"/>
          <p:nvPr/>
        </p:nvSpPr>
        <p:spPr>
          <a:xfrm>
            <a:off x="609600" y="4038600"/>
            <a:ext cx="2895600" cy="369332"/>
          </a:xfrm>
          <a:prstGeom prst="rect">
            <a:avLst/>
          </a:prstGeom>
          <a:noFill/>
        </p:spPr>
        <p:txBody>
          <a:bodyPr wrap="square" rtlCol="0">
            <a:spAutoFit/>
          </a:bodyPr>
          <a:lstStyle/>
          <a:p>
            <a:endParaRPr lang="en-US" dirty="0"/>
          </a:p>
        </p:txBody>
      </p:sp>
      <p:sp>
        <p:nvSpPr>
          <p:cNvPr id="13" name="TextBox 12"/>
          <p:cNvSpPr txBox="1"/>
          <p:nvPr/>
        </p:nvSpPr>
        <p:spPr>
          <a:xfrm>
            <a:off x="778327" y="3791633"/>
            <a:ext cx="1828801" cy="523220"/>
          </a:xfrm>
          <a:prstGeom prst="rect">
            <a:avLst/>
          </a:prstGeom>
          <a:noFill/>
        </p:spPr>
        <p:txBody>
          <a:bodyPr wrap="square" rtlCol="0">
            <a:spAutoFit/>
          </a:bodyPr>
          <a:lstStyle/>
          <a:p>
            <a:pPr algn="ctr"/>
            <a:r>
              <a:rPr lang="en-US" sz="1400" dirty="0" smtClean="0">
                <a:solidFill>
                  <a:srgbClr val="F1DF75"/>
                </a:solidFill>
              </a:rPr>
              <a:t>A “need” for a sober living environment</a:t>
            </a:r>
            <a:endParaRPr lang="en-US" sz="1400" dirty="0">
              <a:solidFill>
                <a:srgbClr val="F1DF75"/>
              </a:solidFill>
            </a:endParaRPr>
          </a:p>
        </p:txBody>
      </p:sp>
      <p:sp>
        <p:nvSpPr>
          <p:cNvPr id="16" name="TextBox 15"/>
          <p:cNvSpPr txBox="1"/>
          <p:nvPr/>
        </p:nvSpPr>
        <p:spPr>
          <a:xfrm>
            <a:off x="473528" y="6239949"/>
            <a:ext cx="2590800" cy="307777"/>
          </a:xfrm>
          <a:prstGeom prst="rect">
            <a:avLst/>
          </a:prstGeom>
          <a:noFill/>
        </p:spPr>
        <p:txBody>
          <a:bodyPr wrap="square" rtlCol="0">
            <a:spAutoFit/>
          </a:bodyPr>
          <a:lstStyle/>
          <a:p>
            <a:pPr algn="ctr"/>
            <a:r>
              <a:rPr lang="en-US" sz="1400" dirty="0">
                <a:solidFill>
                  <a:srgbClr val="F1DF75"/>
                </a:solidFill>
              </a:rPr>
              <a:t>A “need” for a shirt extender</a:t>
            </a:r>
          </a:p>
        </p:txBody>
      </p:sp>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52799" y="1639092"/>
            <a:ext cx="2057401" cy="1966566"/>
          </a:xfrm>
          <a:prstGeom prst="rect">
            <a:avLst/>
          </a:prstGeom>
          <a:ln w="28575">
            <a:solidFill>
              <a:srgbClr val="F1DF75"/>
            </a:solidFill>
          </a:ln>
          <a:effectLst>
            <a:outerShdw blurRad="50800" dist="38100" dir="2700000" algn="tl" rotWithShape="0">
              <a:prstClr val="black">
                <a:alpha val="40000"/>
              </a:prstClr>
            </a:outerShdw>
          </a:effectLst>
        </p:spPr>
      </p:pic>
      <p:sp>
        <p:nvSpPr>
          <p:cNvPr id="20" name="TextBox 19"/>
          <p:cNvSpPr txBox="1"/>
          <p:nvPr/>
        </p:nvSpPr>
        <p:spPr>
          <a:xfrm>
            <a:off x="3277123" y="3727816"/>
            <a:ext cx="2208752" cy="523220"/>
          </a:xfrm>
          <a:prstGeom prst="rect">
            <a:avLst/>
          </a:prstGeom>
          <a:noFill/>
        </p:spPr>
        <p:txBody>
          <a:bodyPr wrap="square" rtlCol="0">
            <a:spAutoFit/>
          </a:bodyPr>
          <a:lstStyle>
            <a:defPPr>
              <a:defRPr lang="en-US"/>
            </a:defPPr>
            <a:lvl1pPr algn="ctr">
              <a:defRPr sz="1400">
                <a:solidFill>
                  <a:srgbClr val="F1DF75"/>
                </a:solidFill>
              </a:defRPr>
            </a:lvl1pPr>
          </a:lstStyle>
          <a:p>
            <a:r>
              <a:rPr lang="en-US" dirty="0"/>
              <a:t>A “need” for shoe and leather repair</a:t>
            </a:r>
          </a:p>
        </p:txBody>
      </p:sp>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19800" y="1671749"/>
            <a:ext cx="2133600" cy="1959511"/>
          </a:xfrm>
          <a:prstGeom prst="rect">
            <a:avLst/>
          </a:prstGeom>
          <a:ln w="28575">
            <a:solidFill>
              <a:srgbClr val="F1DF75"/>
            </a:solidFill>
          </a:ln>
          <a:effectLst>
            <a:outerShdw blurRad="50800" dist="38100" dir="2700000" algn="tl" rotWithShape="0">
              <a:prstClr val="black">
                <a:alpha val="40000"/>
              </a:prstClr>
            </a:outerShdw>
          </a:effectLst>
        </p:spPr>
      </p:pic>
      <p:sp>
        <p:nvSpPr>
          <p:cNvPr id="22" name="TextBox 21"/>
          <p:cNvSpPr txBox="1"/>
          <p:nvPr/>
        </p:nvSpPr>
        <p:spPr>
          <a:xfrm>
            <a:off x="6066739" y="3708080"/>
            <a:ext cx="2133600" cy="523220"/>
          </a:xfrm>
          <a:prstGeom prst="rect">
            <a:avLst/>
          </a:prstGeom>
          <a:noFill/>
        </p:spPr>
        <p:txBody>
          <a:bodyPr wrap="square" rtlCol="0">
            <a:spAutoFit/>
          </a:bodyPr>
          <a:lstStyle/>
          <a:p>
            <a:pPr algn="ctr"/>
            <a:r>
              <a:rPr lang="en-US" sz="1400" dirty="0">
                <a:solidFill>
                  <a:srgbClr val="F1DF75"/>
                </a:solidFill>
              </a:rPr>
              <a:t>A “need” for car inspections</a:t>
            </a:r>
          </a:p>
        </p:txBody>
      </p:sp>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52750" y="4511616"/>
            <a:ext cx="2556615" cy="1420788"/>
          </a:xfrm>
          <a:prstGeom prst="rect">
            <a:avLst/>
          </a:prstGeom>
          <a:ln w="28575">
            <a:solidFill>
              <a:srgbClr val="F1DF75"/>
            </a:solidFill>
          </a:ln>
          <a:effectLst>
            <a:outerShdw blurRad="50800" dist="38100" dir="2700000" algn="tl" rotWithShape="0">
              <a:prstClr val="black">
                <a:alpha val="40000"/>
              </a:prstClr>
            </a:outerShdw>
          </a:effectLst>
        </p:spPr>
      </p:pic>
      <p:sp>
        <p:nvSpPr>
          <p:cNvPr id="24" name="TextBox 23"/>
          <p:cNvSpPr txBox="1"/>
          <p:nvPr/>
        </p:nvSpPr>
        <p:spPr>
          <a:xfrm>
            <a:off x="3511798" y="5978339"/>
            <a:ext cx="2514600" cy="523220"/>
          </a:xfrm>
          <a:prstGeom prst="rect">
            <a:avLst/>
          </a:prstGeom>
          <a:noFill/>
        </p:spPr>
        <p:txBody>
          <a:bodyPr wrap="square" rtlCol="0">
            <a:spAutoFit/>
          </a:bodyPr>
          <a:lstStyle/>
          <a:p>
            <a:pPr algn="ctr"/>
            <a:r>
              <a:rPr lang="en-US" sz="1400" dirty="0">
                <a:solidFill>
                  <a:srgbClr val="F1DF75"/>
                </a:solidFill>
              </a:rPr>
              <a:t>A “need” for airport transportation</a:t>
            </a:r>
          </a:p>
        </p:txBody>
      </p:sp>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13351" y="4489204"/>
            <a:ext cx="1890470" cy="1417852"/>
          </a:xfrm>
          <a:prstGeom prst="rect">
            <a:avLst/>
          </a:prstGeom>
          <a:ln w="28575">
            <a:solidFill>
              <a:srgbClr val="F1DF75"/>
            </a:solidFill>
          </a:ln>
          <a:effectLst>
            <a:outerShdw blurRad="50800" dist="38100" dir="2700000" algn="tl" rotWithShape="0">
              <a:prstClr val="black">
                <a:alpha val="40000"/>
              </a:prstClr>
            </a:outerShdw>
          </a:effectLst>
        </p:spPr>
      </p:pic>
      <p:sp>
        <p:nvSpPr>
          <p:cNvPr id="26" name="TextBox 25"/>
          <p:cNvSpPr txBox="1"/>
          <p:nvPr/>
        </p:nvSpPr>
        <p:spPr>
          <a:xfrm>
            <a:off x="6413351" y="5978339"/>
            <a:ext cx="1890470" cy="523220"/>
          </a:xfrm>
          <a:prstGeom prst="rect">
            <a:avLst/>
          </a:prstGeom>
          <a:noFill/>
        </p:spPr>
        <p:txBody>
          <a:bodyPr wrap="square" rtlCol="0">
            <a:spAutoFit/>
          </a:bodyPr>
          <a:lstStyle/>
          <a:p>
            <a:pPr algn="ctr"/>
            <a:r>
              <a:rPr lang="en-US" sz="1400" dirty="0">
                <a:solidFill>
                  <a:srgbClr val="F1DF75"/>
                </a:solidFill>
              </a:rPr>
              <a:t>A “need” for child care</a:t>
            </a:r>
            <a:r>
              <a:rPr lang="en-US" sz="1200" dirty="0" smtClean="0"/>
              <a:t>.</a:t>
            </a:r>
            <a:endParaRPr lang="en-US" sz="1200" dirty="0"/>
          </a:p>
        </p:txBody>
      </p:sp>
    </p:spTree>
    <p:extLst>
      <p:ext uri="{BB962C8B-B14F-4D97-AF65-F5344CB8AC3E}">
        <p14:creationId xmlns:p14="http://schemas.microsoft.com/office/powerpoint/2010/main" val="38497705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90600" y="274638"/>
            <a:ext cx="7696200" cy="1173162"/>
          </a:xfrm>
        </p:spPr>
        <p:txBody>
          <a:bodyPr>
            <a:noAutofit/>
          </a:bodyPr>
          <a:lstStyle/>
          <a:p>
            <a:r>
              <a:rPr lang="en-US" dirty="0">
                <a:latin typeface="KG Shadow of the Day" panose="02000503000000020003" pitchFamily="2" charset="0"/>
              </a:rPr>
              <a:t>Find a “want” (opportunity) and figure out how to meet it</a:t>
            </a:r>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27376" y="1673432"/>
            <a:ext cx="2603652" cy="1952739"/>
          </a:xfrm>
          <a:prstGeom prst="rect">
            <a:avLst/>
          </a:prstGeom>
          <a:ln w="28575">
            <a:solidFill>
              <a:srgbClr val="F1DF75"/>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543" y="3349172"/>
            <a:ext cx="2362200" cy="1772639"/>
          </a:xfrm>
          <a:prstGeom prst="rect">
            <a:avLst/>
          </a:prstGeom>
          <a:ln w="28575">
            <a:solidFill>
              <a:srgbClr val="F1DF75"/>
            </a:solidFill>
          </a:ln>
          <a:effectLst>
            <a:outerShdw blurRad="50800" dist="38100" dir="2700000" algn="tl" rotWithShape="0">
              <a:prstClr val="black">
                <a:alpha val="40000"/>
              </a:prstClr>
            </a:outerShdw>
          </a:effectLst>
        </p:spPr>
      </p:pic>
      <p:sp>
        <p:nvSpPr>
          <p:cNvPr id="6" name="TextBox 5"/>
          <p:cNvSpPr txBox="1"/>
          <p:nvPr/>
        </p:nvSpPr>
        <p:spPr>
          <a:xfrm>
            <a:off x="729343" y="5201023"/>
            <a:ext cx="2438400" cy="523220"/>
          </a:xfrm>
          <a:prstGeom prst="rect">
            <a:avLst/>
          </a:prstGeom>
          <a:noFill/>
        </p:spPr>
        <p:txBody>
          <a:bodyPr wrap="square" rtlCol="0">
            <a:spAutoFit/>
          </a:bodyPr>
          <a:lstStyle>
            <a:defPPr>
              <a:defRPr lang="en-US"/>
            </a:defPPr>
            <a:lvl1pPr algn="ctr">
              <a:defRPr sz="1400">
                <a:solidFill>
                  <a:srgbClr val="F1DF75"/>
                </a:solidFill>
              </a:defRPr>
            </a:lvl1pPr>
          </a:lstStyle>
          <a:p>
            <a:r>
              <a:rPr lang="en-US" dirty="0"/>
              <a:t>A “want” to make own jewelry and wedding rings</a:t>
            </a:r>
          </a:p>
        </p:txBody>
      </p:sp>
      <p:sp>
        <p:nvSpPr>
          <p:cNvPr id="8" name="TextBox 7"/>
          <p:cNvSpPr txBox="1"/>
          <p:nvPr/>
        </p:nvSpPr>
        <p:spPr>
          <a:xfrm>
            <a:off x="3610087" y="3989269"/>
            <a:ext cx="2188028" cy="523220"/>
          </a:xfrm>
          <a:prstGeom prst="rect">
            <a:avLst/>
          </a:prstGeom>
          <a:noFill/>
        </p:spPr>
        <p:txBody>
          <a:bodyPr wrap="square" rtlCol="0">
            <a:spAutoFit/>
          </a:bodyPr>
          <a:lstStyle/>
          <a:p>
            <a:pPr algn="ctr"/>
            <a:r>
              <a:rPr lang="en-US" sz="1400" dirty="0">
                <a:solidFill>
                  <a:srgbClr val="F1DF75"/>
                </a:solidFill>
              </a:rPr>
              <a:t>A “want” for chic, fun fitness apparel.</a:t>
            </a: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2200" y="1752601"/>
            <a:ext cx="2362200" cy="1574800"/>
          </a:xfrm>
          <a:prstGeom prst="rect">
            <a:avLst/>
          </a:prstGeom>
          <a:ln w="28575">
            <a:solidFill>
              <a:srgbClr val="F1DF75"/>
            </a:solidFill>
          </a:ln>
          <a:effectLst>
            <a:outerShdw blurRad="50800" dist="38100" dir="2700000" algn="tl" rotWithShape="0">
              <a:prstClr val="black">
                <a:alpha val="40000"/>
              </a:prstClr>
            </a:outerShdw>
          </a:effectLst>
        </p:spPr>
      </p:pic>
      <p:sp>
        <p:nvSpPr>
          <p:cNvPr id="10" name="TextBox 9"/>
          <p:cNvSpPr txBox="1"/>
          <p:nvPr/>
        </p:nvSpPr>
        <p:spPr>
          <a:xfrm>
            <a:off x="6210300" y="3491651"/>
            <a:ext cx="2362200" cy="307777"/>
          </a:xfrm>
          <a:prstGeom prst="rect">
            <a:avLst/>
          </a:prstGeom>
          <a:noFill/>
        </p:spPr>
        <p:txBody>
          <a:bodyPr wrap="square" rtlCol="0">
            <a:spAutoFit/>
          </a:bodyPr>
          <a:lstStyle/>
          <a:p>
            <a:pPr algn="ctr"/>
            <a:r>
              <a:rPr lang="en-US" sz="1400" dirty="0">
                <a:solidFill>
                  <a:srgbClr val="F1DF75"/>
                </a:solidFill>
              </a:rPr>
              <a:t>A “want” to snow-kite</a:t>
            </a: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53200" y="3921952"/>
            <a:ext cx="1676400" cy="2514600"/>
          </a:xfrm>
          <a:prstGeom prst="rect">
            <a:avLst/>
          </a:prstGeom>
          <a:ln w="28575">
            <a:solidFill>
              <a:srgbClr val="F1DF75"/>
            </a:solidFill>
          </a:ln>
          <a:effectLst>
            <a:outerShdw blurRad="50800" dist="38100" dir="2700000" algn="tl" rotWithShape="0">
              <a:prstClr val="black">
                <a:alpha val="40000"/>
              </a:prstClr>
            </a:outerShdw>
          </a:effectLst>
        </p:spPr>
      </p:pic>
      <p:sp>
        <p:nvSpPr>
          <p:cNvPr id="13" name="TextBox 12"/>
          <p:cNvSpPr txBox="1"/>
          <p:nvPr/>
        </p:nvSpPr>
        <p:spPr>
          <a:xfrm>
            <a:off x="3962400" y="5724243"/>
            <a:ext cx="2438400" cy="523220"/>
          </a:xfrm>
          <a:prstGeom prst="rect">
            <a:avLst/>
          </a:prstGeom>
          <a:noFill/>
        </p:spPr>
        <p:txBody>
          <a:bodyPr wrap="square" rtlCol="0">
            <a:spAutoFit/>
          </a:bodyPr>
          <a:lstStyle/>
          <a:p>
            <a:pPr algn="ctr"/>
            <a:r>
              <a:rPr lang="en-US" sz="1400" dirty="0">
                <a:solidFill>
                  <a:srgbClr val="F1DF75"/>
                </a:solidFill>
              </a:rPr>
              <a:t>A “need” for a hostess gift and a “want” for chocolate</a:t>
            </a:r>
          </a:p>
        </p:txBody>
      </p:sp>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81400" y="1676400"/>
            <a:ext cx="2188028" cy="2188028"/>
          </a:xfrm>
          <a:prstGeom prst="rect">
            <a:avLst/>
          </a:prstGeom>
          <a:ln w="28575">
            <a:solidFill>
              <a:srgbClr val="F1DF75"/>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27867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74638"/>
            <a:ext cx="6781800" cy="1096962"/>
          </a:xfrm>
        </p:spPr>
        <p:txBody>
          <a:bodyPr>
            <a:noAutofit/>
          </a:bodyPr>
          <a:lstStyle/>
          <a:p>
            <a:r>
              <a:rPr lang="en-US" sz="3600" dirty="0" smtClean="0">
                <a:latin typeface="KG Shadow of the Day" panose="02000503000000020003" pitchFamily="2" charset="0"/>
              </a:rPr>
              <a:t>Why should students care about entrepreneur education?</a:t>
            </a:r>
            <a:endParaRPr lang="en-US" sz="3600" dirty="0">
              <a:latin typeface="KG Shadow of the Day" panose="02000503000000020003" pitchFamily="2" charset="0"/>
            </a:endParaRPr>
          </a:p>
        </p:txBody>
      </p:sp>
      <p:sp>
        <p:nvSpPr>
          <p:cNvPr id="3" name="Content Placeholder 2"/>
          <p:cNvSpPr>
            <a:spLocks noGrp="1"/>
          </p:cNvSpPr>
          <p:nvPr>
            <p:ph idx="1"/>
          </p:nvPr>
        </p:nvSpPr>
        <p:spPr>
          <a:xfrm>
            <a:off x="1981200" y="1600201"/>
            <a:ext cx="6477000" cy="838199"/>
          </a:xfrm>
        </p:spPr>
        <p:txBody>
          <a:bodyPr>
            <a:normAutofit fontScale="32500" lnSpcReduction="20000"/>
          </a:bodyPr>
          <a:lstStyle/>
          <a:p>
            <a:pPr marL="0" indent="0">
              <a:buNone/>
            </a:pPr>
            <a:r>
              <a:rPr lang="en-US" sz="7000" b="1" dirty="0" smtClean="0"/>
              <a:t>Entrepreneurship</a:t>
            </a:r>
            <a:r>
              <a:rPr lang="en-US" sz="7000" dirty="0" smtClean="0"/>
              <a:t> allows you to dream your own destiny and craft a job that you can excel at. </a:t>
            </a:r>
            <a:endParaRPr lang="en-US" sz="7000" b="1" dirty="0"/>
          </a:p>
          <a:p>
            <a:endParaRPr lang="en-US" sz="11200" b="1" dirty="0" smtClean="0"/>
          </a:p>
          <a:p>
            <a:endParaRPr lang="en-US" sz="11200" b="1" dirty="0"/>
          </a:p>
          <a:p>
            <a:endParaRPr lang="en-US" sz="11200" dirty="0" smtClean="0"/>
          </a:p>
          <a:p>
            <a:endParaRPr lang="en-US" dirty="0"/>
          </a:p>
        </p:txBody>
      </p:sp>
      <p:sp>
        <p:nvSpPr>
          <p:cNvPr id="6" name="TextBox 5"/>
          <p:cNvSpPr txBox="1"/>
          <p:nvPr/>
        </p:nvSpPr>
        <p:spPr>
          <a:xfrm>
            <a:off x="1981200" y="2533426"/>
            <a:ext cx="6553200" cy="3416320"/>
          </a:xfrm>
          <a:prstGeom prst="rect">
            <a:avLst/>
          </a:prstGeom>
          <a:noFill/>
        </p:spPr>
        <p:txBody>
          <a:bodyPr wrap="square" rtlCol="0">
            <a:spAutoFit/>
          </a:bodyPr>
          <a:lstStyle/>
          <a:p>
            <a:pPr marL="285750" lvl="0" indent="-285750">
              <a:buBlip>
                <a:blip r:embed="rId3"/>
              </a:buBlip>
            </a:pPr>
            <a:r>
              <a:rPr lang="en-US" dirty="0"/>
              <a:t>If you're going to spend time doing something, why not spend time doing something you love? </a:t>
            </a:r>
            <a:r>
              <a:rPr lang="en-US" b="1" dirty="0"/>
              <a:t>Pursue your passion</a:t>
            </a:r>
            <a:r>
              <a:rPr lang="en-US" b="1" dirty="0" smtClean="0"/>
              <a:t>.</a:t>
            </a:r>
          </a:p>
          <a:p>
            <a:pPr marL="285750" lvl="0" indent="-285750">
              <a:buBlip>
                <a:blip r:embed="rId3"/>
              </a:buBlip>
            </a:pPr>
            <a:endParaRPr lang="en-US" dirty="0"/>
          </a:p>
          <a:p>
            <a:pPr marL="285750" lvl="0" indent="-285750">
              <a:buBlip>
                <a:blip r:embed="rId3"/>
              </a:buBlip>
            </a:pPr>
            <a:r>
              <a:rPr lang="en-US" b="1" dirty="0"/>
              <a:t>Resume Builder.</a:t>
            </a:r>
            <a:r>
              <a:rPr lang="en-US" dirty="0"/>
              <a:t> What looks better on a resume -- someone who started a lawn-mowing business and made sales as a teenage or someone who worked as a cashier in a local supermarket? </a:t>
            </a:r>
            <a:endParaRPr lang="en-US" dirty="0" smtClean="0"/>
          </a:p>
          <a:p>
            <a:pPr marL="285750" lvl="0" indent="-285750">
              <a:buBlip>
                <a:blip r:embed="rId3"/>
              </a:buBlip>
            </a:pPr>
            <a:endParaRPr lang="en-US" b="1" dirty="0"/>
          </a:p>
          <a:p>
            <a:pPr marL="285750" lvl="0" indent="-285750">
              <a:buBlip>
                <a:blip r:embed="rId3"/>
              </a:buBlip>
            </a:pPr>
            <a:r>
              <a:rPr lang="en-US" b="1" dirty="0" smtClean="0"/>
              <a:t>Students </a:t>
            </a:r>
            <a:r>
              <a:rPr lang="en-US" b="1" dirty="0"/>
              <a:t>already own five powerful assets</a:t>
            </a:r>
            <a:r>
              <a:rPr lang="en-US" dirty="0"/>
              <a:t>: time, talent, attitude, energy and unique knowledge of one’s local market. </a:t>
            </a:r>
          </a:p>
        </p:txBody>
      </p:sp>
    </p:spTree>
    <p:extLst>
      <p:ext uri="{BB962C8B-B14F-4D97-AF65-F5344CB8AC3E}">
        <p14:creationId xmlns:p14="http://schemas.microsoft.com/office/powerpoint/2010/main" val="202719544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753</TotalTime>
  <Words>3024</Words>
  <Application>Microsoft Office PowerPoint</Application>
  <PresentationFormat>On-screen Show (4:3)</PresentationFormat>
  <Paragraphs>338</Paragraphs>
  <Slides>35</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KG Shadow of the Day</vt:lpstr>
      <vt:lpstr>Mufferaw</vt:lpstr>
      <vt:lpstr>Office Theme</vt:lpstr>
      <vt:lpstr>What is an Entrepreneur?</vt:lpstr>
      <vt:lpstr>Entrepreneur</vt:lpstr>
      <vt:lpstr>Entrepreneurship can be risky…</vt:lpstr>
      <vt:lpstr> Taking a Calculated Risk </vt:lpstr>
      <vt:lpstr>Non-Financial Rewards</vt:lpstr>
      <vt:lpstr>Financial Rewards</vt:lpstr>
      <vt:lpstr>Find a “need” (opportunity) and figure out how to meet it</vt:lpstr>
      <vt:lpstr>Find a “want” (opportunity) and figure out how to meet it</vt:lpstr>
      <vt:lpstr>Why should students care about entrepreneur education?</vt:lpstr>
      <vt:lpstr>Why should parents care about entrepreneurship education?</vt:lpstr>
      <vt:lpstr>Who is this Entrepreneur?</vt:lpstr>
      <vt:lpstr>Who is this Entrepreneur?</vt:lpstr>
      <vt:lpstr>Who is this Entrepreneur?</vt:lpstr>
      <vt:lpstr>Who is this Entrepreneur?</vt:lpstr>
      <vt:lpstr>Who is this Entrepreneur?</vt:lpstr>
      <vt:lpstr>Who is this Entrepreneur?</vt:lpstr>
      <vt:lpstr>Who is this Entrepreneur?</vt:lpstr>
      <vt:lpstr>Who is this Entrepreneur?</vt:lpstr>
      <vt:lpstr>Types of Entrepreneurs</vt:lpstr>
      <vt:lpstr>Inventor</vt:lpstr>
      <vt:lpstr>Innovator</vt:lpstr>
      <vt:lpstr>Marketer</vt:lpstr>
      <vt:lpstr>Marketer</vt:lpstr>
      <vt:lpstr>Taco Bell - 1996</vt:lpstr>
      <vt:lpstr>ProShade - 2006</vt:lpstr>
      <vt:lpstr>Burger King - 1998</vt:lpstr>
      <vt:lpstr>DC Comics- 1992</vt:lpstr>
      <vt:lpstr>What kind of Entrepreneur are they?</vt:lpstr>
      <vt:lpstr>Traits of an Entrepreneur</vt:lpstr>
      <vt:lpstr>Traits of an Entrepreneur</vt:lpstr>
      <vt:lpstr>10 Traits of an Entrepreneur</vt:lpstr>
      <vt:lpstr>Traits of an Entrepreneur</vt:lpstr>
      <vt:lpstr>Traits of an Entrepreneur</vt:lpstr>
      <vt:lpstr>Traits of an Entrepreneur</vt:lpstr>
      <vt:lpstr>PowerPoint Presentation</vt:lpstr>
    </vt:vector>
  </TitlesOfParts>
  <Company>HHS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Types of Entrepreneurs</dc:title>
  <dc:creator>Costco</dc:creator>
  <cp:lastModifiedBy>Megan Rees</cp:lastModifiedBy>
  <cp:revision>52</cp:revision>
  <dcterms:created xsi:type="dcterms:W3CDTF">2012-02-09T17:01:33Z</dcterms:created>
  <dcterms:modified xsi:type="dcterms:W3CDTF">2015-10-19T18:20:57Z</dcterms:modified>
</cp:coreProperties>
</file>