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89" r:id="rId3"/>
    <p:sldId id="258" r:id="rId4"/>
    <p:sldId id="278" r:id="rId5"/>
    <p:sldId id="281" r:id="rId6"/>
    <p:sldId id="283" r:id="rId7"/>
    <p:sldId id="271" r:id="rId8"/>
    <p:sldId id="272" r:id="rId9"/>
    <p:sldId id="273" r:id="rId10"/>
    <p:sldId id="274" r:id="rId11"/>
    <p:sldId id="270" r:id="rId12"/>
    <p:sldId id="287" r:id="rId13"/>
    <p:sldId id="275" r:id="rId14"/>
    <p:sldId id="276" r:id="rId15"/>
    <p:sldId id="285" r:id="rId16"/>
    <p:sldId id="288" r:id="rId17"/>
    <p:sldId id="265" r:id="rId18"/>
    <p:sldId id="280" r:id="rId19"/>
    <p:sldId id="267" r:id="rId20"/>
    <p:sldId id="292" r:id="rId21"/>
    <p:sldId id="293" r:id="rId22"/>
    <p:sldId id="294" r:id="rId23"/>
    <p:sldId id="269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AD7"/>
    <a:srgbClr val="E0E0E2"/>
    <a:srgbClr val="FE6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59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7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4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0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7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79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4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1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921E22-DAFB-46A8-B9EE-F7C068DB4CE3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B1CD7-8C7E-4854-910C-ECBE8EB2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Best%20Student%20Work/3-7%20jingle%20EXCELLENT.mp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troveogden.weebly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w__8BkuT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Best%20Student%20Work/4-6%20Elk%20View%20Staycations.pps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391" y="1124530"/>
            <a:ext cx="9967609" cy="2601164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AMELIA POND" panose="02000603000000000000" pitchFamily="2" charset="0"/>
              </a:rPr>
              <a:t>Staycation</a:t>
            </a:r>
            <a:endParaRPr lang="en-US" sz="11500" dirty="0">
              <a:latin typeface="AMELIA POND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9302" y="3368575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Project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4280" y="912455"/>
            <a:ext cx="4815192" cy="91439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98" y="706873"/>
            <a:ext cx="8714804" cy="1325562"/>
          </a:xfrm>
        </p:spPr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Radio Ad</a:t>
            </a:r>
            <a:endParaRPr lang="en-US" sz="3600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8" y="1955260"/>
            <a:ext cx="11332724" cy="4351337"/>
          </a:xfrm>
        </p:spPr>
        <p:txBody>
          <a:bodyPr/>
          <a:lstStyle/>
          <a:p>
            <a:r>
              <a:rPr lang="en-US" dirty="0" smtClean="0"/>
              <a:t>Write up the commercial—should be about 30 seconds long</a:t>
            </a:r>
          </a:p>
          <a:p>
            <a:r>
              <a:rPr lang="en-US" dirty="0" smtClean="0"/>
              <a:t>Record using your phone—androids are best. There are many free apps you can use</a:t>
            </a:r>
          </a:p>
          <a:p>
            <a:r>
              <a:rPr lang="en-US" dirty="0" smtClean="0"/>
              <a:t>You will want to find a quiet place to record.</a:t>
            </a:r>
          </a:p>
          <a:p>
            <a:r>
              <a:rPr lang="en-US" dirty="0" smtClean="0"/>
              <a:t>You may use Audacity to edit it and add sound effects if you wish. </a:t>
            </a:r>
          </a:p>
          <a:p>
            <a:endParaRPr lang="en-US" dirty="0" smtClean="0"/>
          </a:p>
        </p:txBody>
      </p:sp>
      <p:sp>
        <p:nvSpPr>
          <p:cNvPr id="4" name="Snip and Round Single Corner Rectangle 3">
            <a:hlinkClick r:id="rId3" action="ppaction://hlinkfile"/>
          </p:cNvPr>
          <p:cNvSpPr/>
          <p:nvPr/>
        </p:nvSpPr>
        <p:spPr>
          <a:xfrm>
            <a:off x="7715400" y="4715732"/>
            <a:ext cx="2548991" cy="1383738"/>
          </a:xfrm>
          <a:prstGeom prst="snipRound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4280" y="912455"/>
            <a:ext cx="4815192" cy="91439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46" y="706873"/>
            <a:ext cx="8714804" cy="1325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LIA POND" panose="02000603000000000000" pitchFamily="2" charset="0"/>
              </a:rPr>
              <a:t>Flyer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0" y="1940345"/>
            <a:ext cx="6984460" cy="4795736"/>
          </a:xfrm>
        </p:spPr>
        <p:txBody>
          <a:bodyPr/>
          <a:lstStyle/>
          <a:p>
            <a:r>
              <a:rPr lang="en-US" dirty="0" smtClean="0"/>
              <a:t>Flyers are the easiest one to create, so they have the smallest payout</a:t>
            </a:r>
          </a:p>
          <a:p>
            <a:r>
              <a:rPr lang="en-US" dirty="0" smtClean="0"/>
              <a:t>Use Print Shop, Tall Blank Page</a:t>
            </a:r>
          </a:p>
          <a:p>
            <a:r>
              <a:rPr lang="en-US" dirty="0" smtClean="0"/>
              <a:t>Include destination name, slogan, essential points, logo, and images.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034473"/>
            <a:ext cx="4387880" cy="54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4280" y="912455"/>
            <a:ext cx="4815192" cy="91439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98" y="706873"/>
            <a:ext cx="8714804" cy="1325562"/>
          </a:xfrm>
        </p:spPr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Website</a:t>
            </a:r>
            <a:endParaRPr lang="en-US" sz="3600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8" y="1955260"/>
            <a:ext cx="11332724" cy="4351337"/>
          </a:xfrm>
        </p:spPr>
        <p:txBody>
          <a:bodyPr/>
          <a:lstStyle/>
          <a:p>
            <a:r>
              <a:rPr lang="en-US" dirty="0" smtClean="0"/>
              <a:t>Create a website using </a:t>
            </a:r>
            <a:r>
              <a:rPr lang="en-US" dirty="0" err="1" smtClean="0"/>
              <a:t>Weebly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Login and password is on the front page of your packet</a:t>
            </a:r>
          </a:p>
          <a:p>
            <a:r>
              <a:rPr lang="en-US" dirty="0" smtClean="0"/>
              <a:t>Your website WILL be live on the internet!</a:t>
            </a:r>
          </a:p>
          <a:p>
            <a:r>
              <a:rPr lang="en-US" dirty="0" smtClean="0"/>
              <a:t>Include three additional pages for attractions, contact information, and maps.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nip and Round Single Corner Rectangle 3">
            <a:hlinkClick r:id="rId3"/>
          </p:cNvPr>
          <p:cNvSpPr/>
          <p:nvPr/>
        </p:nvSpPr>
        <p:spPr>
          <a:xfrm>
            <a:off x="7715400" y="4715732"/>
            <a:ext cx="2548991" cy="1383738"/>
          </a:xfrm>
          <a:prstGeom prst="snipRound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4280" y="912455"/>
            <a:ext cx="4815192" cy="91439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10" y="706873"/>
            <a:ext cx="8714804" cy="1325562"/>
          </a:xfrm>
        </p:spPr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TV Ad</a:t>
            </a:r>
            <a:endParaRPr lang="en-US" sz="3600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24" y="2032435"/>
            <a:ext cx="4475068" cy="43858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Film with your cell phone, or you can borrow my flip camera—I only have one.</a:t>
            </a:r>
          </a:p>
          <a:p>
            <a:r>
              <a:rPr lang="en-US" dirty="0" smtClean="0"/>
              <a:t>Edit it if you wish with the free video editing app of your choice</a:t>
            </a:r>
          </a:p>
          <a:p>
            <a:r>
              <a:rPr lang="en-US" dirty="0" smtClean="0"/>
              <a:t>Must be at least 30 seconds long</a:t>
            </a:r>
          </a:p>
          <a:p>
            <a:r>
              <a:rPr lang="en-US" dirty="0" smtClean="0"/>
              <a:t>You can film it in class, outside, in the hall, in an empty classroom, or you can film it at home.</a:t>
            </a:r>
          </a:p>
          <a:p>
            <a:endParaRPr lang="en-US" dirty="0" smtClean="0"/>
          </a:p>
        </p:txBody>
      </p:sp>
      <p:pic>
        <p:nvPicPr>
          <p:cNvPr id="4" name="3-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4299" y="1744133"/>
            <a:ext cx="6537325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4280" y="912455"/>
            <a:ext cx="4815192" cy="91439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10" y="706873"/>
            <a:ext cx="8714804" cy="1325562"/>
          </a:xfrm>
        </p:spPr>
        <p:txBody>
          <a:bodyPr/>
          <a:lstStyle/>
          <a:p>
            <a:r>
              <a:rPr lang="en-US" dirty="0" err="1" smtClean="0">
                <a:latin typeface="AMELIA POND" panose="02000603000000000000" pitchFamily="2" charset="0"/>
              </a:rPr>
              <a:t>Youtube</a:t>
            </a:r>
            <a:r>
              <a:rPr lang="en-US" dirty="0" smtClean="0">
                <a:latin typeface="AMELIA POND" panose="02000603000000000000" pitchFamily="2" charset="0"/>
              </a:rPr>
              <a:t> Ad</a:t>
            </a:r>
            <a:endParaRPr lang="en-US" sz="3600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740" y="2032435"/>
            <a:ext cx="8714804" cy="4351337"/>
          </a:xfrm>
        </p:spPr>
        <p:txBody>
          <a:bodyPr/>
          <a:lstStyle/>
          <a:p>
            <a:r>
              <a:rPr lang="en-US" dirty="0" smtClean="0"/>
              <a:t>You must have a </a:t>
            </a:r>
            <a:r>
              <a:rPr lang="en-US" dirty="0" err="1" smtClean="0"/>
              <a:t>youtube</a:t>
            </a:r>
            <a:r>
              <a:rPr lang="en-US" dirty="0" smtClean="0"/>
              <a:t> account and you must have it actually uploaded to </a:t>
            </a:r>
            <a:r>
              <a:rPr lang="en-US" dirty="0" err="1" smtClean="0"/>
              <a:t>youtube</a:t>
            </a:r>
            <a:r>
              <a:rPr lang="en-US" dirty="0" smtClean="0"/>
              <a:t> in order for it to count</a:t>
            </a:r>
          </a:p>
          <a:p>
            <a:r>
              <a:rPr lang="en-US" dirty="0" smtClean="0"/>
              <a:t>It must be at 1-3 minutes long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nip and Round Single Corner Rectangle 3">
            <a:hlinkClick r:id="rId3"/>
          </p:cNvPr>
          <p:cNvSpPr/>
          <p:nvPr/>
        </p:nvSpPr>
        <p:spPr>
          <a:xfrm>
            <a:off x="8392732" y="3695047"/>
            <a:ext cx="2548991" cy="1383738"/>
          </a:xfrm>
          <a:prstGeom prst="snipRoundRect">
            <a:avLst/>
          </a:prstGeom>
          <a:solidFill>
            <a:srgbClr val="E0E0E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Example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Assign Jobs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0259" y="1803403"/>
            <a:ext cx="11008208" cy="2260597"/>
          </a:xfrm>
        </p:spPr>
        <p:txBody>
          <a:bodyPr>
            <a:normAutofit/>
          </a:bodyPr>
          <a:lstStyle/>
          <a:p>
            <a:r>
              <a:rPr lang="en-US" dirty="0" smtClean="0"/>
              <a:t>In your packet, there is a list of jobs. Initial what you will take on as your responsibility. In the colored section, only initial the sections for the ads that you chose.  </a:t>
            </a:r>
          </a:p>
          <a:p>
            <a:r>
              <a:rPr lang="en-US" dirty="0" smtClean="0"/>
              <a:t>All required boxes should be signed for!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93" y="3630198"/>
            <a:ext cx="7578436" cy="30699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74921" y="3806749"/>
            <a:ext cx="8054171" cy="2882723"/>
            <a:chOff x="1874921" y="3806749"/>
            <a:chExt cx="8054171" cy="2882723"/>
          </a:xfrm>
        </p:grpSpPr>
        <p:grpSp>
          <p:nvGrpSpPr>
            <p:cNvPr id="30" name="Group 29"/>
            <p:cNvGrpSpPr/>
            <p:nvPr/>
          </p:nvGrpSpPr>
          <p:grpSpPr>
            <a:xfrm>
              <a:off x="7333672" y="4031734"/>
              <a:ext cx="2595420" cy="2414973"/>
              <a:chOff x="7333672" y="4031734"/>
              <a:chExt cx="2595420" cy="241497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89091" y="4194553"/>
                <a:ext cx="2207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Maryann Smith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69201" y="4509772"/>
                <a:ext cx="2207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Radio Ad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89090" y="4822303"/>
                <a:ext cx="2207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Jessica Jones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69201" y="5153618"/>
                <a:ext cx="2207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Website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33672" y="5466149"/>
                <a:ext cx="2207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Isabelle Rodrigues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33672" y="6077375"/>
                <a:ext cx="2207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Stephanie Taylor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63874" y="5764844"/>
                <a:ext cx="2207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Flyer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21601" y="4031734"/>
                <a:ext cx="2207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Billboard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874921" y="3806749"/>
              <a:ext cx="604255" cy="2882723"/>
              <a:chOff x="1874921" y="3806749"/>
              <a:chExt cx="604255" cy="288272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920780" y="3806749"/>
                <a:ext cx="397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MS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20780" y="4822303"/>
                <a:ext cx="397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MS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20780" y="5871139"/>
                <a:ext cx="397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 little sunshine" panose="02000603000000000000" pitchFamily="2" charset="0"/>
                    <a:ea typeface="A little sunshine" panose="02000603000000000000" pitchFamily="2" charset="0"/>
                  </a:rPr>
                  <a:t>MS</a:t>
                </a:r>
                <a:endParaRPr lang="en-US" dirty="0">
                  <a:latin typeface="A little sunshine" panose="02000603000000000000" pitchFamily="2" charset="0"/>
                  <a:ea typeface="A little sunshine" panose="02000603000000000000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76198" y="3990727"/>
                <a:ext cx="397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lexis Marie" panose="02000603000000000000" pitchFamily="2" charset="0"/>
                    <a:ea typeface="Alexis Marie" panose="02000603000000000000" pitchFamily="2" charset="0"/>
                  </a:rPr>
                  <a:t>JJ</a:t>
                </a:r>
                <a:endParaRPr lang="en-US" dirty="0">
                  <a:latin typeface="Alexis Marie" panose="02000603000000000000" pitchFamily="2" charset="0"/>
                  <a:ea typeface="Alexis Marie" panose="02000603000000000000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67598" y="5260990"/>
                <a:ext cx="373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lexis Marie" panose="02000603000000000000" pitchFamily="2" charset="0"/>
                    <a:ea typeface="Alexis Marie" panose="02000603000000000000" pitchFamily="2" charset="0"/>
                  </a:rPr>
                  <a:t>JJ</a:t>
                </a:r>
                <a:endParaRPr lang="en-US" dirty="0">
                  <a:latin typeface="Alexis Marie" panose="02000603000000000000" pitchFamily="2" charset="0"/>
                  <a:ea typeface="Alexis Marie" panose="02000603000000000000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44508" y="5466149"/>
                <a:ext cx="373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lexis Marie" panose="02000603000000000000" pitchFamily="2" charset="0"/>
                    <a:ea typeface="Alexis Marie" panose="02000603000000000000" pitchFamily="2" charset="0"/>
                  </a:rPr>
                  <a:t>JJ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44508" y="5665980"/>
                <a:ext cx="373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lexis Marie" panose="02000603000000000000" pitchFamily="2" charset="0"/>
                    <a:ea typeface="Alexis Marie" panose="02000603000000000000" pitchFamily="2" charset="0"/>
                  </a:rPr>
                  <a:t>JJ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22714" y="5022134"/>
                <a:ext cx="463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Forte" panose="03060902040502070203" pitchFamily="66" charset="0"/>
                    <a:ea typeface="Alexis Marie" panose="02000603000000000000" pitchFamily="2" charset="0"/>
                  </a:rPr>
                  <a:t>IR</a:t>
                </a:r>
                <a:endParaRPr lang="en-US" dirty="0">
                  <a:latin typeface="Forte" panose="03060902040502070203" pitchFamily="66" charset="0"/>
                  <a:ea typeface="Alexis Marie" panose="02000603000000000000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22714" y="4409131"/>
                <a:ext cx="463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Forte" panose="03060902040502070203" pitchFamily="66" charset="0"/>
                    <a:ea typeface="Alexis Marie" panose="02000603000000000000" pitchFamily="2" charset="0"/>
                  </a:rPr>
                  <a:t>IR</a:t>
                </a:r>
                <a:endParaRPr lang="en-US" dirty="0">
                  <a:latin typeface="Forte" panose="03060902040502070203" pitchFamily="66" charset="0"/>
                  <a:ea typeface="Alexis Marie" panose="02000603000000000000" pitchFamily="2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899624" y="4611471"/>
                <a:ext cx="463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Forte" panose="03060902040502070203" pitchFamily="66" charset="0"/>
                    <a:ea typeface="Alexis Marie" panose="02000603000000000000" pitchFamily="2" charset="0"/>
                  </a:rPr>
                  <a:t>IR</a:t>
                </a:r>
                <a:endParaRPr lang="en-US" dirty="0">
                  <a:latin typeface="Forte" panose="03060902040502070203" pitchFamily="66" charset="0"/>
                  <a:ea typeface="Alexis Marie" panose="02000603000000000000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1121672">
                <a:off x="1874921" y="4266478"/>
                <a:ext cx="534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KG I Need A Heart Font" panose="02000000000000000000" pitchFamily="2" charset="0"/>
                    <a:ea typeface="Alexis Marie" panose="02000603000000000000" pitchFamily="2" charset="0"/>
                  </a:rPr>
                  <a:t>ST</a:t>
                </a:r>
                <a:endParaRPr lang="en-US" dirty="0">
                  <a:latin typeface="KG I Need A Heart Font" panose="02000000000000000000" pitchFamily="2" charset="0"/>
                  <a:ea typeface="Alexis Marie" panose="02000603000000000000" pitchFamily="2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1121672">
                <a:off x="1944350" y="6117672"/>
                <a:ext cx="534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KG I Need A Heart Font" panose="02000000000000000000" pitchFamily="2" charset="0"/>
                    <a:ea typeface="Alexis Marie" panose="02000603000000000000" pitchFamily="2" charset="0"/>
                  </a:rPr>
                  <a:t>ST</a:t>
                </a:r>
                <a:endParaRPr lang="en-US" dirty="0">
                  <a:latin typeface="KG I Need A Heart Font" panose="02000000000000000000" pitchFamily="2" charset="0"/>
                  <a:ea typeface="Alexis Marie" panose="02000603000000000000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121672">
                <a:off x="1944350" y="6320140"/>
                <a:ext cx="534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KG I Need A Heart Font" panose="02000000000000000000" pitchFamily="2" charset="0"/>
                    <a:ea typeface="Alexis Marie" panose="02000603000000000000" pitchFamily="2" charset="0"/>
                  </a:rPr>
                  <a:t>ST</a:t>
                </a:r>
                <a:endParaRPr lang="en-US" dirty="0">
                  <a:latin typeface="KG I Need A Heart Font" panose="02000000000000000000" pitchFamily="2" charset="0"/>
                  <a:ea typeface="Alexis Marie" panose="02000603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41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23" y="365760"/>
            <a:ext cx="8714804" cy="1325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LIA POND" panose="02000603000000000000" pitchFamily="2" charset="0"/>
              </a:rPr>
              <a:t>Schedule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468" y="2704288"/>
            <a:ext cx="1634247" cy="445526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946157" y="4091471"/>
            <a:ext cx="420749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MELIA POND" panose="02000603000000000000" pitchFamily="2" charset="0"/>
              </a:rPr>
              <a:t>Company</a:t>
            </a:r>
            <a:endParaRPr lang="en-US" sz="7200" dirty="0">
              <a:latin typeface="AMELIA POND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94234"/>
              </p:ext>
            </p:extLst>
          </p:nvPr>
        </p:nvGraphicFramePr>
        <p:xfrm>
          <a:off x="2549237" y="1504757"/>
          <a:ext cx="9153236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2327">
                  <a:extLst>
                    <a:ext uri="{9D8B030D-6E8A-4147-A177-3AD203B41FA5}">
                      <a16:colId xmlns:a16="http://schemas.microsoft.com/office/drawing/2014/main" val="3727970477"/>
                    </a:ext>
                  </a:extLst>
                </a:gridCol>
                <a:gridCol w="7850909">
                  <a:extLst>
                    <a:ext uri="{9D8B030D-6E8A-4147-A177-3AD203B41FA5}">
                      <a16:colId xmlns:a16="http://schemas.microsoft.com/office/drawing/2014/main" val="28882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9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Intro, choose location,</a:t>
                      </a:r>
                      <a:r>
                        <a:rPr lang="en-US" baseline="0" dirty="0" smtClean="0"/>
                        <a:t> seating chart, choose jobs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46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a logo, Slogan, and company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4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Days 3-7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Ads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7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11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Evaluation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7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67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23" y="365760"/>
            <a:ext cx="8714804" cy="1325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LIA POND" panose="02000603000000000000" pitchFamily="2" charset="0"/>
              </a:rPr>
              <a:t>Know Your </a:t>
            </a:r>
            <a:r>
              <a:rPr lang="en-US" dirty="0" err="1" smtClean="0">
                <a:latin typeface="AMELIA POND" panose="02000603000000000000" pitchFamily="2" charset="0"/>
              </a:rPr>
              <a:t>COmpany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23" y="1828800"/>
            <a:ext cx="8714804" cy="4351337"/>
          </a:xfrm>
        </p:spPr>
        <p:txBody>
          <a:bodyPr/>
          <a:lstStyle/>
          <a:p>
            <a:r>
              <a:rPr lang="en-US" dirty="0" smtClean="0"/>
              <a:t>Choose a name</a:t>
            </a:r>
          </a:p>
          <a:p>
            <a:r>
              <a:rPr lang="en-US" dirty="0" smtClean="0"/>
              <a:t>Invent a slogan</a:t>
            </a:r>
          </a:p>
          <a:p>
            <a:r>
              <a:rPr lang="en-US" dirty="0" smtClean="0"/>
              <a:t>Create a </a:t>
            </a:r>
            <a:r>
              <a:rPr lang="en-US" dirty="0" smtClean="0"/>
              <a:t>logo</a:t>
            </a:r>
          </a:p>
          <a:p>
            <a:r>
              <a:rPr lang="en-US" dirty="0" smtClean="0"/>
              <a:t>Fill out the Destination Research Page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0468" y="2704288"/>
            <a:ext cx="1634247" cy="445526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946157" y="4091471"/>
            <a:ext cx="420749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MELIA POND" panose="02000603000000000000" pitchFamily="2" charset="0"/>
              </a:rPr>
              <a:t>Day 2</a:t>
            </a:r>
            <a:endParaRPr lang="en-US" sz="7200" dirty="0">
              <a:latin typeface="AMELIA POND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231" y="1691322"/>
            <a:ext cx="2995387" cy="36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How to Create a Logo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627" y="1575882"/>
            <a:ext cx="10436599" cy="47112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the logo in PowerPoint using images, WordArt, and shapes</a:t>
            </a:r>
          </a:p>
          <a:p>
            <a:pPr lvl="1"/>
            <a:r>
              <a:rPr lang="en-US" dirty="0" smtClean="0"/>
              <a:t>You may use images from the internet or copy and paste clipart from Print Shop</a:t>
            </a:r>
          </a:p>
          <a:p>
            <a:pPr lvl="1"/>
            <a:r>
              <a:rPr lang="en-US" dirty="0" smtClean="0"/>
              <a:t>Do not use copyrighted works like already designed logos, characters from video games or movies, etc.</a:t>
            </a:r>
          </a:p>
          <a:p>
            <a:r>
              <a:rPr lang="en-US" dirty="0" smtClean="0"/>
              <a:t>Save as a .jpg image</a:t>
            </a:r>
          </a:p>
          <a:p>
            <a:pPr lvl="1"/>
            <a:r>
              <a:rPr lang="en-US" dirty="0" smtClean="0"/>
              <a:t>When finished, press CTRL+A to highlight all pieces, then, with your cursor as a four-sided arrow, hovering over the images, right click and choose “Save as Image.”</a:t>
            </a:r>
          </a:p>
          <a:p>
            <a:pPr lvl="1"/>
            <a:r>
              <a:rPr lang="en-US" dirty="0" smtClean="0"/>
              <a:t>Save the file. Go to Insert&gt;Image and pull it back in.</a:t>
            </a:r>
          </a:p>
          <a:p>
            <a:r>
              <a:rPr lang="en-US" dirty="0" smtClean="0"/>
              <a:t>Print the image</a:t>
            </a:r>
          </a:p>
          <a:p>
            <a:pPr lvl="1"/>
            <a:r>
              <a:rPr lang="en-US" dirty="0" smtClean="0"/>
              <a:t>Resize the image to a quarter of the page and print in color.</a:t>
            </a:r>
          </a:p>
          <a:p>
            <a:pPr lvl="1"/>
            <a:r>
              <a:rPr lang="en-US" dirty="0" smtClean="0"/>
              <a:t>Cut it out and glue it into your packet.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23" y="365760"/>
            <a:ext cx="8714804" cy="1325562"/>
          </a:xfrm>
        </p:spPr>
        <p:txBody>
          <a:bodyPr/>
          <a:lstStyle/>
          <a:p>
            <a:r>
              <a:rPr lang="en-US" dirty="0" smtClean="0"/>
              <a:t>Day 3-5 – </a:t>
            </a:r>
            <a:r>
              <a:rPr lang="en-US" sz="3600" dirty="0" smtClean="0"/>
              <a:t>Advertising Production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23" y="1828800"/>
            <a:ext cx="8714804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Begin ad production</a:t>
            </a:r>
          </a:p>
          <a:p>
            <a:r>
              <a:rPr lang="en-US" dirty="0" smtClean="0"/>
              <a:t>Try to get one ad done a day! </a:t>
            </a:r>
          </a:p>
          <a:p>
            <a:r>
              <a:rPr lang="en-US" dirty="0" smtClean="0"/>
              <a:t>All needed supplies for billboards, </a:t>
            </a:r>
            <a:r>
              <a:rPr lang="en-US" dirty="0" err="1" smtClean="0"/>
              <a:t>etc</a:t>
            </a:r>
            <a:r>
              <a:rPr lang="en-US" dirty="0" smtClean="0"/>
              <a:t>, will be on the back table. Please keep the glue and scissors on that table</a:t>
            </a:r>
          </a:p>
          <a:p>
            <a:r>
              <a:rPr lang="en-US" dirty="0" smtClean="0"/>
              <a:t>Come see me if you want me to cut out lettering for you</a:t>
            </a:r>
          </a:p>
          <a:p>
            <a:r>
              <a:rPr lang="en-US" dirty="0" smtClean="0"/>
              <a:t>Let me know if you are going to film. You may film in the hall, outside, and possibly next door if the room is empty. 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0468" y="2373550"/>
            <a:ext cx="1634247" cy="4786008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946157" y="3711338"/>
            <a:ext cx="420749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MELIA POND" panose="02000603000000000000" pitchFamily="2" charset="0"/>
              </a:rPr>
              <a:t>Day </a:t>
            </a:r>
            <a:r>
              <a:rPr lang="en-US" sz="7200" dirty="0" smtClean="0">
                <a:latin typeface="AMELIA POND" panose="02000603000000000000" pitchFamily="2" charset="0"/>
              </a:rPr>
              <a:t>3-5</a:t>
            </a:r>
            <a:endParaRPr lang="en-US" sz="7200" dirty="0">
              <a:latin typeface="AMELIA PO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23" y="1828800"/>
            <a:ext cx="8714804" cy="4351337"/>
          </a:xfrm>
        </p:spPr>
        <p:txBody>
          <a:bodyPr/>
          <a:lstStyle/>
          <a:p>
            <a:r>
              <a:rPr lang="en-US" dirty="0" smtClean="0"/>
              <a:t>Group assignments and new seating chart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Skill inventory</a:t>
            </a:r>
          </a:p>
          <a:p>
            <a:r>
              <a:rPr lang="en-US" dirty="0" smtClean="0"/>
              <a:t>Choose Your Destination</a:t>
            </a:r>
          </a:p>
          <a:p>
            <a:r>
              <a:rPr lang="en-US" dirty="0" smtClean="0"/>
              <a:t>Ad Type Overview</a:t>
            </a:r>
          </a:p>
          <a:p>
            <a:r>
              <a:rPr lang="en-US" dirty="0" smtClean="0"/>
              <a:t>Choose Ad Types</a:t>
            </a:r>
          </a:p>
          <a:p>
            <a:r>
              <a:rPr lang="en-US" dirty="0" smtClean="0"/>
              <a:t>Assign Jobs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0468" y="2704288"/>
            <a:ext cx="1634247" cy="445526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946157" y="3341687"/>
            <a:ext cx="420749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MELIA POND" panose="02000603000000000000" pitchFamily="2" charset="0"/>
              </a:rPr>
              <a:t>Day 1</a:t>
            </a:r>
            <a:endParaRPr lang="en-US" sz="7200" dirty="0">
              <a:latin typeface="AMELIA PO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23" y="365760"/>
            <a:ext cx="8714804" cy="1325562"/>
          </a:xfrm>
        </p:spPr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6 – Plan 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23" y="1828800"/>
            <a:ext cx="8714804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Plan </a:t>
            </a:r>
            <a:r>
              <a:rPr lang="en-US" dirty="0" err="1" smtClean="0"/>
              <a:t>Presenation</a:t>
            </a:r>
            <a:endParaRPr lang="en-US" dirty="0" smtClean="0"/>
          </a:p>
          <a:p>
            <a:r>
              <a:rPr lang="en-US" dirty="0" smtClean="0"/>
              <a:t>Career Inventory</a:t>
            </a:r>
          </a:p>
          <a:p>
            <a:r>
              <a:rPr lang="en-US" dirty="0" smtClean="0"/>
              <a:t>Personal Inventory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0468" y="2373550"/>
            <a:ext cx="1634247" cy="4786008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946157" y="3711338"/>
            <a:ext cx="420749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MELIA POND" panose="02000603000000000000" pitchFamily="2" charset="0"/>
              </a:rPr>
              <a:t>Day </a:t>
            </a:r>
            <a:r>
              <a:rPr lang="en-US" sz="7200" dirty="0" smtClean="0">
                <a:latin typeface="AMELIA POND" panose="02000603000000000000" pitchFamily="2" charset="0"/>
              </a:rPr>
              <a:t>6</a:t>
            </a:r>
            <a:endParaRPr lang="en-US" sz="7200" dirty="0">
              <a:latin typeface="AMELIA PO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Plan Presentation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75342" y="1691322"/>
            <a:ext cx="8714804" cy="4351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Plan out your presentation using the page in your packet.</a:t>
            </a:r>
          </a:p>
          <a:p>
            <a:r>
              <a:rPr lang="en-US" dirty="0" smtClean="0"/>
              <a:t>Your presentation must include:</a:t>
            </a:r>
          </a:p>
          <a:p>
            <a:pPr lvl="1"/>
            <a:r>
              <a:rPr lang="en-US" dirty="0" smtClean="0"/>
              <a:t>An attention getter</a:t>
            </a:r>
          </a:p>
          <a:p>
            <a:pPr lvl="1"/>
            <a:r>
              <a:rPr lang="en-US" dirty="0" smtClean="0"/>
              <a:t>Greet the audience</a:t>
            </a:r>
          </a:p>
          <a:p>
            <a:pPr lvl="1"/>
            <a:r>
              <a:rPr lang="en-US" dirty="0" smtClean="0"/>
              <a:t>Introduce subject</a:t>
            </a:r>
          </a:p>
          <a:p>
            <a:pPr lvl="1"/>
            <a:r>
              <a:rPr lang="en-US" dirty="0" smtClean="0"/>
              <a:t>Show your Ad – just show one</a:t>
            </a:r>
          </a:p>
          <a:p>
            <a:pPr lvl="1"/>
            <a:r>
              <a:rPr lang="en-US" dirty="0" smtClean="0"/>
              <a:t>Conclude</a:t>
            </a:r>
          </a:p>
          <a:p>
            <a:r>
              <a:rPr lang="en-US" dirty="0" smtClean="0"/>
              <a:t>You will be graded on:</a:t>
            </a:r>
          </a:p>
          <a:p>
            <a:pPr lvl="1"/>
            <a:r>
              <a:rPr lang="en-US" dirty="0" smtClean="0"/>
              <a:t>Preparation – You have filled out the page and clearly prepared beforehand</a:t>
            </a:r>
          </a:p>
          <a:p>
            <a:pPr lvl="1"/>
            <a:r>
              <a:rPr lang="en-US" dirty="0" smtClean="0"/>
              <a:t>Attention – You got the attention of the audience</a:t>
            </a:r>
          </a:p>
          <a:p>
            <a:pPr lvl="1"/>
            <a:r>
              <a:rPr lang="en-US" dirty="0" smtClean="0"/>
              <a:t>Audience – Audience participation in your presentation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23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Career &amp; Personal Inventory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9927" y="1691322"/>
            <a:ext cx="5399857" cy="4838007"/>
          </a:xfrm>
        </p:spPr>
        <p:txBody>
          <a:bodyPr>
            <a:normAutofit/>
          </a:bodyPr>
          <a:lstStyle/>
          <a:p>
            <a:r>
              <a:rPr lang="en-US" dirty="0" smtClean="0"/>
              <a:t>Career Inventory page</a:t>
            </a:r>
          </a:p>
          <a:p>
            <a:pPr lvl="1"/>
            <a:r>
              <a:rPr lang="en-US" dirty="0" smtClean="0"/>
              <a:t>List as many careers as you can think of or find online that are affected by someone taking a staycation to your destination</a:t>
            </a:r>
          </a:p>
          <a:p>
            <a:r>
              <a:rPr lang="en-US" dirty="0" smtClean="0"/>
              <a:t>Personal Evaluation</a:t>
            </a:r>
          </a:p>
          <a:p>
            <a:pPr lvl="1"/>
            <a:r>
              <a:rPr lang="en-US" dirty="0" smtClean="0"/>
              <a:t>Fill out the questions for the personal inventory. Not doing so can affect your INDIVIDUAL grade, not your group grade.</a:t>
            </a:r>
          </a:p>
          <a:p>
            <a:pPr lvl="1"/>
            <a:r>
              <a:rPr lang="en-US" dirty="0" smtClean="0"/>
              <a:t>The more you write, the better your score!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127" y="1577197"/>
            <a:ext cx="3737186" cy="47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23" y="365760"/>
            <a:ext cx="8714804" cy="1325562"/>
          </a:xfrm>
        </p:spPr>
        <p:txBody>
          <a:bodyPr/>
          <a:lstStyle/>
          <a:p>
            <a:r>
              <a:rPr lang="en-US" dirty="0" smtClean="0"/>
              <a:t>Day 7 –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23" y="1828800"/>
            <a:ext cx="8714804" cy="4351337"/>
          </a:xfrm>
        </p:spPr>
        <p:txBody>
          <a:bodyPr/>
          <a:lstStyle/>
          <a:p>
            <a:r>
              <a:rPr lang="en-US" dirty="0" smtClean="0"/>
              <a:t>You have 3 minutes to present your ad</a:t>
            </a:r>
          </a:p>
          <a:p>
            <a:pPr lvl="1"/>
            <a:r>
              <a:rPr lang="en-US" dirty="0" smtClean="0"/>
              <a:t>Introduce your location</a:t>
            </a:r>
          </a:p>
          <a:p>
            <a:pPr lvl="1"/>
            <a:r>
              <a:rPr lang="en-US" dirty="0" smtClean="0"/>
              <a:t>Introduce team members and their jobs</a:t>
            </a:r>
          </a:p>
          <a:p>
            <a:pPr lvl="1"/>
            <a:r>
              <a:rPr lang="en-US" dirty="0" smtClean="0"/>
              <a:t>Show your ad to the class</a:t>
            </a:r>
          </a:p>
          <a:p>
            <a:pPr lvl="1"/>
            <a:r>
              <a:rPr lang="en-US" dirty="0" smtClean="0"/>
              <a:t>Finish your skills sheet</a:t>
            </a:r>
          </a:p>
          <a:p>
            <a:pPr lvl="1"/>
            <a:r>
              <a:rPr lang="en-US" dirty="0" smtClean="0"/>
              <a:t>Turn in your packet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0468" y="2373550"/>
            <a:ext cx="1634247" cy="4786008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946157" y="3711338"/>
            <a:ext cx="420749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MELIA POND" panose="02000603000000000000" pitchFamily="2" charset="0"/>
              </a:rPr>
              <a:t>Day 7</a:t>
            </a:r>
            <a:endParaRPr lang="en-US" sz="7200" dirty="0">
              <a:latin typeface="AMELIA PO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23" y="365760"/>
            <a:ext cx="8714804" cy="1325562"/>
          </a:xfrm>
        </p:spPr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8 </a:t>
            </a:r>
            <a:r>
              <a:rPr lang="en-US" dirty="0" smtClean="0"/>
              <a:t>– </a:t>
            </a:r>
            <a:r>
              <a:rPr lang="en-US" dirty="0" smtClean="0"/>
              <a:t>Group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23" y="1828800"/>
            <a:ext cx="8714804" cy="4920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up your Group Evaluation </a:t>
            </a:r>
            <a:r>
              <a:rPr lang="en-US" dirty="0" smtClean="0"/>
              <a:t>in the CCA folder</a:t>
            </a:r>
            <a:r>
              <a:rPr lang="en-US" dirty="0" smtClean="0"/>
              <a:t>. Make sure you only choose YOUR team.</a:t>
            </a:r>
            <a:endParaRPr lang="en-US" dirty="0" smtClean="0"/>
          </a:p>
          <a:p>
            <a:pPr lvl="1"/>
            <a:r>
              <a:rPr lang="en-US" dirty="0" smtClean="0"/>
              <a:t>Only look at YOUR page. </a:t>
            </a:r>
          </a:p>
          <a:p>
            <a:pPr lvl="1"/>
            <a:r>
              <a:rPr lang="en-US" dirty="0" smtClean="0"/>
              <a:t>Enter a score of 0-4 for each question, for each person</a:t>
            </a:r>
          </a:p>
          <a:p>
            <a:pPr lvl="1"/>
            <a:r>
              <a:rPr lang="en-US" dirty="0" smtClean="0"/>
              <a:t>Yes,  you need to fill out an evaluation fo</a:t>
            </a:r>
            <a:r>
              <a:rPr lang="en-US" dirty="0" smtClean="0"/>
              <a:t>r yourself</a:t>
            </a:r>
          </a:p>
          <a:p>
            <a:pPr lvl="1"/>
            <a:r>
              <a:rPr lang="en-US" dirty="0" smtClean="0"/>
              <a:t>0’s can make a huge negative impact on grades. Do not mark someone that low unless you are prepared to defend it to me. I may talk to you about it.</a:t>
            </a:r>
          </a:p>
          <a:p>
            <a:pPr lvl="1"/>
            <a:r>
              <a:rPr lang="en-US" dirty="0" smtClean="0"/>
              <a:t>4’s are excellence—don’t hand them out unless they truly earned it!</a:t>
            </a:r>
          </a:p>
          <a:p>
            <a:pPr lvl="1"/>
            <a:r>
              <a:rPr lang="en-US" dirty="0" smtClean="0"/>
              <a:t>ANSWER THE QUESTIONS. This is not asking if you liked them or not. Did they do their job? Be fair. Be honest.</a:t>
            </a:r>
          </a:p>
          <a:p>
            <a:pPr lvl="1"/>
            <a:r>
              <a:rPr lang="en-US" dirty="0" smtClean="0"/>
              <a:t>When finished, just close the file.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0468" y="2373550"/>
            <a:ext cx="1634247" cy="4786008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946157" y="3711338"/>
            <a:ext cx="420749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MELIA POND" panose="02000603000000000000" pitchFamily="2" charset="0"/>
              </a:rPr>
              <a:t>Day </a:t>
            </a:r>
            <a:r>
              <a:rPr lang="en-US" sz="7200" dirty="0" smtClean="0">
                <a:latin typeface="AMELIA POND" panose="02000603000000000000" pitchFamily="2" charset="0"/>
              </a:rPr>
              <a:t>8</a:t>
            </a:r>
            <a:endParaRPr lang="en-US" sz="7200" dirty="0">
              <a:latin typeface="AMELIA PO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Overview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627" y="1575882"/>
            <a:ext cx="10436599" cy="4711260"/>
          </a:xfrm>
        </p:spPr>
        <p:txBody>
          <a:bodyPr>
            <a:normAutofit/>
          </a:bodyPr>
          <a:lstStyle/>
          <a:p>
            <a:r>
              <a:rPr lang="en-US" dirty="0" smtClean="0"/>
              <a:t>You will be assigned in groups of 3 or 4</a:t>
            </a:r>
          </a:p>
          <a:p>
            <a:r>
              <a:rPr lang="en-US" dirty="0" smtClean="0"/>
              <a:t>You will form a Travel Company with a name, slogan and logo</a:t>
            </a:r>
          </a:p>
          <a:p>
            <a:r>
              <a:rPr lang="en-US" dirty="0" smtClean="0"/>
              <a:t>You will create an ad campaign targeted at </a:t>
            </a:r>
            <a:r>
              <a:rPr lang="en-US" dirty="0" err="1" smtClean="0"/>
              <a:t>Utahns</a:t>
            </a:r>
            <a:r>
              <a:rPr lang="en-US" dirty="0" smtClean="0"/>
              <a:t> for a specific location in Utah.</a:t>
            </a:r>
          </a:p>
          <a:p>
            <a:r>
              <a:rPr lang="en-US" dirty="0" smtClean="0"/>
              <a:t>You will create 3 ads, choosing from a list of 7 different types of ads.</a:t>
            </a:r>
          </a:p>
          <a:p>
            <a:r>
              <a:rPr lang="en-US" dirty="0" smtClean="0"/>
              <a:t>You will present your best ad to the class</a:t>
            </a:r>
          </a:p>
          <a:p>
            <a:r>
              <a:rPr lang="en-US" dirty="0" smtClean="0"/>
              <a:t>You will be graded on your packet, your ads, your presentation, and a group evaluation</a:t>
            </a:r>
          </a:p>
          <a:p>
            <a:r>
              <a:rPr lang="en-US" dirty="0" smtClean="0"/>
              <a:t>You will received CTE Cash based on which ads you complete, your score on each ad, and your group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57" y="589496"/>
            <a:ext cx="8714804" cy="1325562"/>
          </a:xfrm>
        </p:spPr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Pay vs. Points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23" y="1828800"/>
            <a:ext cx="8714804" cy="4351337"/>
          </a:xfrm>
        </p:spPr>
        <p:txBody>
          <a:bodyPr/>
          <a:lstStyle/>
          <a:p>
            <a:r>
              <a:rPr lang="en-US" dirty="0" smtClean="0"/>
              <a:t>There are TWO parts to this—Pay and Points</a:t>
            </a:r>
          </a:p>
          <a:p>
            <a:r>
              <a:rPr lang="en-US" dirty="0" smtClean="0"/>
              <a:t>You will be given points for completing the assignments required. More effort will be given more points.</a:t>
            </a:r>
          </a:p>
          <a:p>
            <a:r>
              <a:rPr lang="en-US" dirty="0" smtClean="0"/>
              <a:t>You will be given MONEY according to which ad types you chose—some pay more than others—and how good a job you did on each</a:t>
            </a:r>
          </a:p>
          <a:p>
            <a:r>
              <a:rPr lang="en-US" dirty="0" smtClean="0"/>
              <a:t>There is also an element in both grades and money for your own personal evaluation.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8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Skill Inventory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627" y="1575882"/>
            <a:ext cx="10436599" cy="4711260"/>
          </a:xfrm>
        </p:spPr>
        <p:txBody>
          <a:bodyPr>
            <a:normAutofit/>
          </a:bodyPr>
          <a:lstStyle/>
          <a:p>
            <a:r>
              <a:rPr lang="en-US" dirty="0" smtClean="0"/>
              <a:t>Take a moment to fill out the Skill Inventory page together. This will help you determine the strengths and weaknesses of your group and what prior knowledge you already have. </a:t>
            </a:r>
            <a:endParaRPr lang="en-US" dirty="0"/>
          </a:p>
          <a:p>
            <a:r>
              <a:rPr lang="en-US" dirty="0" smtClean="0"/>
              <a:t>This will make it easier to choose ad types that your group will excel at.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0" y="3741737"/>
            <a:ext cx="52959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Choose your Destination</a:t>
            </a:r>
            <a:endParaRPr lang="en-US" dirty="0">
              <a:latin typeface="AMELIA POND" panose="02000603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5593" y="1803401"/>
            <a:ext cx="3362806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Lake Powell</a:t>
            </a:r>
          </a:p>
          <a:p>
            <a:r>
              <a:rPr lang="en-US" dirty="0" smtClean="0"/>
              <a:t>Bear Lake</a:t>
            </a:r>
          </a:p>
          <a:p>
            <a:r>
              <a:rPr lang="en-US" dirty="0" smtClean="0"/>
              <a:t>Salt Lake City</a:t>
            </a:r>
          </a:p>
          <a:p>
            <a:r>
              <a:rPr lang="en-US" dirty="0" smtClean="0"/>
              <a:t>Provo</a:t>
            </a:r>
          </a:p>
          <a:p>
            <a:r>
              <a:rPr lang="en-US" dirty="0" smtClean="0"/>
              <a:t>Zions/Bryce</a:t>
            </a:r>
          </a:p>
          <a:p>
            <a:r>
              <a:rPr lang="en-US" dirty="0" smtClean="0"/>
              <a:t>Cedar City</a:t>
            </a:r>
          </a:p>
          <a:p>
            <a:r>
              <a:rPr lang="en-US" dirty="0" smtClean="0"/>
              <a:t>Flaming Gorge</a:t>
            </a:r>
          </a:p>
          <a:p>
            <a:r>
              <a:rPr lang="en-US" dirty="0" smtClean="0"/>
              <a:t>Capitol Reef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12066" y="1794935"/>
            <a:ext cx="4419601" cy="429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Monument Valley/4 Corners</a:t>
            </a:r>
          </a:p>
          <a:p>
            <a:r>
              <a:rPr lang="en-US" dirty="0" smtClean="0"/>
              <a:t>St. George</a:t>
            </a:r>
          </a:p>
          <a:p>
            <a:r>
              <a:rPr lang="en-US" dirty="0" smtClean="0"/>
              <a:t>Park City</a:t>
            </a:r>
          </a:p>
          <a:p>
            <a:r>
              <a:rPr lang="en-US" dirty="0" smtClean="0"/>
              <a:t>Vernal</a:t>
            </a:r>
          </a:p>
          <a:p>
            <a:r>
              <a:rPr lang="en-US" dirty="0" smtClean="0"/>
              <a:t>Canyonlands/Moab</a:t>
            </a:r>
          </a:p>
          <a:p>
            <a:r>
              <a:rPr lang="en-US" dirty="0" smtClean="0"/>
              <a:t>Arches</a:t>
            </a:r>
          </a:p>
          <a:p>
            <a:r>
              <a:rPr lang="en-US" dirty="0" smtClean="0"/>
              <a:t>Ski Resorts</a:t>
            </a:r>
          </a:p>
          <a:p>
            <a:r>
              <a:rPr lang="en-US" dirty="0" smtClean="0"/>
              <a:t>Grand Staircase Escalante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772399" y="1691322"/>
            <a:ext cx="4419601" cy="429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Goblin Valley</a:t>
            </a:r>
          </a:p>
          <a:p>
            <a:r>
              <a:rPr lang="en-US" dirty="0" smtClean="0"/>
              <a:t>Logan</a:t>
            </a:r>
          </a:p>
          <a:p>
            <a:r>
              <a:rPr lang="en-US" dirty="0" smtClean="0"/>
              <a:t>Bears Ears</a:t>
            </a:r>
          </a:p>
          <a:p>
            <a:r>
              <a:rPr lang="en-US" dirty="0" smtClean="0"/>
              <a:t>Kanab</a:t>
            </a:r>
          </a:p>
          <a:p>
            <a:r>
              <a:rPr lang="en-US" dirty="0" smtClean="0"/>
              <a:t>San Rafael County</a:t>
            </a:r>
          </a:p>
          <a:p>
            <a:r>
              <a:rPr lang="en-US" dirty="0" smtClean="0"/>
              <a:t>Castle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4280" y="912455"/>
            <a:ext cx="4815192" cy="91439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10" y="706873"/>
            <a:ext cx="8714804" cy="1325562"/>
          </a:xfrm>
        </p:spPr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Billboard</a:t>
            </a:r>
            <a:endParaRPr lang="en-US" sz="3600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65" y="1973424"/>
            <a:ext cx="8714804" cy="4351337"/>
          </a:xfrm>
        </p:spPr>
        <p:txBody>
          <a:bodyPr/>
          <a:lstStyle/>
          <a:p>
            <a:r>
              <a:rPr lang="en-US" dirty="0" smtClean="0"/>
              <a:t>Half sheet of poster board, provided by Mrs. Rees</a:t>
            </a:r>
          </a:p>
          <a:p>
            <a:r>
              <a:rPr lang="en-US" dirty="0" smtClean="0"/>
              <a:t>Include Destination, pictures, and text.</a:t>
            </a:r>
          </a:p>
          <a:p>
            <a:r>
              <a:rPr lang="en-US" dirty="0" smtClean="0"/>
              <a:t>You  may use the Silhouette machine to cut out your lettering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5" t="15557" r="18066" b="19876"/>
          <a:stretch/>
        </p:blipFill>
        <p:spPr>
          <a:xfrm>
            <a:off x="5477934" y="4019276"/>
            <a:ext cx="3649980" cy="2305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18272" r="20206" b="20740"/>
          <a:stretch/>
        </p:blipFill>
        <p:spPr>
          <a:xfrm>
            <a:off x="1677897" y="3982339"/>
            <a:ext cx="3660626" cy="23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4280" y="912455"/>
            <a:ext cx="4815192" cy="91439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60" y="725684"/>
            <a:ext cx="9619476" cy="1287942"/>
          </a:xfrm>
        </p:spPr>
        <p:txBody>
          <a:bodyPr/>
          <a:lstStyle/>
          <a:p>
            <a:r>
              <a:rPr lang="en-US" sz="4000" dirty="0" smtClean="0">
                <a:latin typeface="AMELIA POND" panose="02000603000000000000" pitchFamily="2" charset="0"/>
              </a:rPr>
              <a:t>PowerPoint Ad</a:t>
            </a:r>
            <a:endParaRPr lang="en-US" sz="3200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47" y="2013625"/>
            <a:ext cx="8714804" cy="4351337"/>
          </a:xfrm>
        </p:spPr>
        <p:txBody>
          <a:bodyPr/>
          <a:lstStyle/>
          <a:p>
            <a:r>
              <a:rPr lang="en-US" dirty="0" smtClean="0"/>
              <a:t>Create a video in PowerPoint</a:t>
            </a:r>
          </a:p>
          <a:p>
            <a:r>
              <a:rPr lang="en-US" dirty="0" smtClean="0"/>
              <a:t>5 slides, add images, music, and words to advertise your location on the 5 slides.</a:t>
            </a:r>
          </a:p>
          <a:p>
            <a:r>
              <a:rPr lang="en-US" dirty="0" smtClean="0"/>
              <a:t>Set it to automatic, then save as a SHOW file. It will play like a video.</a:t>
            </a:r>
          </a:p>
          <a:p>
            <a:endParaRPr lang="en-US" dirty="0" smtClean="0"/>
          </a:p>
        </p:txBody>
      </p:sp>
      <p:sp>
        <p:nvSpPr>
          <p:cNvPr id="4" name="Snip and Round Single Corner Rectangle 3">
            <a:hlinkClick r:id="rId3" action="ppaction://hlinkpres?slideindex=1&amp;slidetitle="/>
          </p:cNvPr>
          <p:cNvSpPr/>
          <p:nvPr/>
        </p:nvSpPr>
        <p:spPr>
          <a:xfrm>
            <a:off x="9015303" y="4473261"/>
            <a:ext cx="2548991" cy="1383738"/>
          </a:xfrm>
          <a:prstGeom prst="snipRound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4280" y="912455"/>
            <a:ext cx="4815192" cy="914399"/>
          </a:xfrm>
          <a:prstGeom prst="rect">
            <a:avLst/>
          </a:prstGeom>
          <a:solidFill>
            <a:srgbClr val="DEDAD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65" y="706873"/>
            <a:ext cx="8714804" cy="1325562"/>
          </a:xfrm>
        </p:spPr>
        <p:txBody>
          <a:bodyPr/>
          <a:lstStyle/>
          <a:p>
            <a:r>
              <a:rPr lang="en-US" dirty="0" smtClean="0">
                <a:latin typeface="AMELIA POND" panose="02000603000000000000" pitchFamily="2" charset="0"/>
              </a:rPr>
              <a:t>Brochure</a:t>
            </a:r>
            <a:endParaRPr lang="en-US" sz="3600" dirty="0">
              <a:latin typeface="AMELIA POND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98" y="1913901"/>
            <a:ext cx="6917627" cy="4825565"/>
          </a:xfrm>
        </p:spPr>
        <p:txBody>
          <a:bodyPr/>
          <a:lstStyle/>
          <a:p>
            <a:r>
              <a:rPr lang="en-US" dirty="0" smtClean="0"/>
              <a:t>Two-sided, three panel page. </a:t>
            </a:r>
          </a:p>
          <a:p>
            <a:r>
              <a:rPr lang="en-US" dirty="0" smtClean="0"/>
              <a:t>Use Brochures in </a:t>
            </a:r>
            <a:r>
              <a:rPr lang="en-US" dirty="0" smtClean="0"/>
              <a:t>Publisher</a:t>
            </a:r>
            <a:endParaRPr lang="en-US" dirty="0" smtClean="0"/>
          </a:p>
          <a:p>
            <a:r>
              <a:rPr lang="en-US" dirty="0" smtClean="0"/>
              <a:t>Must include graphics and lots of text</a:t>
            </a:r>
          </a:p>
          <a:p>
            <a:r>
              <a:rPr lang="en-US" dirty="0" smtClean="0"/>
              <a:t>Includes info on hotels, flights, restaurants, attractions,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template in Publisher is provided, as well as a step-by-step video that will help you create your brochure.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566" y="199805"/>
            <a:ext cx="3935296" cy="2959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566" y="3219534"/>
            <a:ext cx="3935296" cy="29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AMELIA POND"/>
        <a:ea typeface=""/>
        <a:cs typeface=""/>
      </a:majorFont>
      <a:minorFont>
        <a:latin typeface="Coolvetic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9046</TotalTime>
  <Words>1321</Words>
  <Application>Microsoft Office PowerPoint</Application>
  <PresentationFormat>Widescreen</PresentationFormat>
  <Paragraphs>198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 little sunshine</vt:lpstr>
      <vt:lpstr>Alexis Marie</vt:lpstr>
      <vt:lpstr>AMELIA POND</vt:lpstr>
      <vt:lpstr>Coolvetica Rg</vt:lpstr>
      <vt:lpstr>Forte</vt:lpstr>
      <vt:lpstr>KG I Need A Heart Font</vt:lpstr>
      <vt:lpstr>Wingdings 2</vt:lpstr>
      <vt:lpstr>HDOfficeLightV0</vt:lpstr>
      <vt:lpstr>Staycation</vt:lpstr>
      <vt:lpstr>PowerPoint Presentation</vt:lpstr>
      <vt:lpstr>Overview</vt:lpstr>
      <vt:lpstr>Pay vs. Points</vt:lpstr>
      <vt:lpstr>Skill Inventory</vt:lpstr>
      <vt:lpstr>Choose your Destination</vt:lpstr>
      <vt:lpstr>Billboard</vt:lpstr>
      <vt:lpstr>PowerPoint Ad</vt:lpstr>
      <vt:lpstr>Brochure</vt:lpstr>
      <vt:lpstr>Radio Ad</vt:lpstr>
      <vt:lpstr>Flyer</vt:lpstr>
      <vt:lpstr>Website</vt:lpstr>
      <vt:lpstr>TV Ad</vt:lpstr>
      <vt:lpstr>Youtube Ad</vt:lpstr>
      <vt:lpstr>Assign Jobs</vt:lpstr>
      <vt:lpstr>Schedule</vt:lpstr>
      <vt:lpstr>Know Your COmpany</vt:lpstr>
      <vt:lpstr>How to Create a Logo</vt:lpstr>
      <vt:lpstr>Day 3-5 – Advertising Production</vt:lpstr>
      <vt:lpstr>Day 6 – Plan Presentation</vt:lpstr>
      <vt:lpstr>Plan Presentation</vt:lpstr>
      <vt:lpstr>Career &amp; Personal Inventory</vt:lpstr>
      <vt:lpstr>Day 7 – Presentations</vt:lpstr>
      <vt:lpstr>Day 8 – Group Evaluation</vt:lpstr>
    </vt:vector>
  </TitlesOfParts>
  <Company>Jordan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Staycation</dc:title>
  <dc:creator>Megan Rees</dc:creator>
  <cp:lastModifiedBy>Megan Rees</cp:lastModifiedBy>
  <cp:revision>46</cp:revision>
  <dcterms:created xsi:type="dcterms:W3CDTF">2016-01-19T16:30:24Z</dcterms:created>
  <dcterms:modified xsi:type="dcterms:W3CDTF">2018-11-27T22:53:16Z</dcterms:modified>
</cp:coreProperties>
</file>