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256" r:id="rId2"/>
    <p:sldId id="257" r:id="rId3"/>
    <p:sldId id="258" r:id="rId4"/>
    <p:sldId id="261" r:id="rId5"/>
    <p:sldId id="287" r:id="rId6"/>
    <p:sldId id="274" r:id="rId7"/>
    <p:sldId id="259" r:id="rId8"/>
    <p:sldId id="260" r:id="rId9"/>
    <p:sldId id="262" r:id="rId10"/>
    <p:sldId id="267" r:id="rId11"/>
    <p:sldId id="263" r:id="rId12"/>
    <p:sldId id="288" r:id="rId13"/>
    <p:sldId id="273" r:id="rId14"/>
    <p:sldId id="268" r:id="rId15"/>
    <p:sldId id="289" r:id="rId16"/>
    <p:sldId id="269" r:id="rId17"/>
    <p:sldId id="270" r:id="rId18"/>
    <p:sldId id="272" r:id="rId19"/>
    <p:sldId id="271" r:id="rId20"/>
    <p:sldId id="264" r:id="rId21"/>
    <p:sldId id="265" r:id="rId22"/>
    <p:sldId id="275" r:id="rId23"/>
    <p:sldId id="276" r:id="rId24"/>
    <p:sldId id="290" r:id="rId25"/>
    <p:sldId id="277" r:id="rId26"/>
    <p:sldId id="278" r:id="rId27"/>
    <p:sldId id="279" r:id="rId28"/>
    <p:sldId id="266" r:id="rId29"/>
    <p:sldId id="291" r:id="rId30"/>
    <p:sldId id="280" r:id="rId31"/>
    <p:sldId id="281" r:id="rId32"/>
    <p:sldId id="282" r:id="rId33"/>
    <p:sldId id="283" r:id="rId34"/>
    <p:sldId id="284" r:id="rId35"/>
    <p:sldId id="285" r:id="rId36"/>
    <p:sldId id="294" r:id="rId37"/>
    <p:sldId id="295" r:id="rId38"/>
    <p:sldId id="296" r:id="rId39"/>
    <p:sldId id="297" r:id="rId40"/>
    <p:sldId id="298" r:id="rId41"/>
    <p:sldId id="292" r:id="rId42"/>
    <p:sldId id="29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18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7E3391-078B-44CF-9989-70D5AA942476}" type="datetimeFigureOut">
              <a:rPr lang="en-US" smtClean="0"/>
              <a:t>11/8/2013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D56631-0328-4F05-BC2C-49B66756861C}" type="slidenum">
              <a:rPr lang="en-US" smtClean="0"/>
              <a:t>‹#›</a:t>
            </a:fld>
            <a:endParaRPr lang="en-US"/>
          </a:p>
        </p:txBody>
      </p:sp>
    </p:spTree>
    <p:extLst>
      <p:ext uri="{BB962C8B-B14F-4D97-AF65-F5344CB8AC3E}">
        <p14:creationId xmlns:p14="http://schemas.microsoft.com/office/powerpoint/2010/main" val="3802147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D56631-0328-4F05-BC2C-49B66756861C}" type="slidenum">
              <a:rPr lang="en-US" smtClean="0"/>
              <a:t>1</a:t>
            </a:fld>
            <a:endParaRPr lang="en-US"/>
          </a:p>
        </p:txBody>
      </p:sp>
    </p:spTree>
    <p:extLst>
      <p:ext uri="{BB962C8B-B14F-4D97-AF65-F5344CB8AC3E}">
        <p14:creationId xmlns:p14="http://schemas.microsoft.com/office/powerpoint/2010/main" val="285420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56631-0328-4F05-BC2C-49B66756861C}" type="slidenum">
              <a:rPr lang="en-US" smtClean="0"/>
              <a:t>2</a:t>
            </a:fld>
            <a:endParaRPr lang="en-US"/>
          </a:p>
        </p:txBody>
      </p:sp>
    </p:spTree>
    <p:extLst>
      <p:ext uri="{BB962C8B-B14F-4D97-AF65-F5344CB8AC3E}">
        <p14:creationId xmlns:p14="http://schemas.microsoft.com/office/powerpoint/2010/main" val="192135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56631-0328-4F05-BC2C-49B66756861C}" type="slidenum">
              <a:rPr lang="en-US" smtClean="0"/>
              <a:t>22</a:t>
            </a:fld>
            <a:endParaRPr lang="en-US"/>
          </a:p>
        </p:txBody>
      </p:sp>
    </p:spTree>
    <p:extLst>
      <p:ext uri="{BB962C8B-B14F-4D97-AF65-F5344CB8AC3E}">
        <p14:creationId xmlns:p14="http://schemas.microsoft.com/office/powerpoint/2010/main" val="3819158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D56631-0328-4F05-BC2C-49B66756861C}" type="slidenum">
              <a:rPr lang="en-US" smtClean="0"/>
              <a:t>24</a:t>
            </a:fld>
            <a:endParaRPr lang="en-US"/>
          </a:p>
        </p:txBody>
      </p:sp>
    </p:spTree>
    <p:extLst>
      <p:ext uri="{BB962C8B-B14F-4D97-AF65-F5344CB8AC3E}">
        <p14:creationId xmlns:p14="http://schemas.microsoft.com/office/powerpoint/2010/main" val="3604807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 y="2667000"/>
            <a:ext cx="9144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5479143"/>
            <a:ext cx="9144000" cy="235857"/>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599" y="2819400"/>
            <a:ext cx="86868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71499" y="4800600"/>
            <a:ext cx="8001000" cy="5334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44BF63D-6528-4C67-AA4B-CDAC213F7A30}" type="datetime1">
              <a:rPr lang="en-US" smtClean="0"/>
              <a:t>11/8/2013</a:t>
            </a:fld>
            <a:endParaRPr lang="en-US"/>
          </a:p>
        </p:txBody>
      </p:sp>
      <p:sp>
        <p:nvSpPr>
          <p:cNvPr id="5" name="Footer Placeholder 4"/>
          <p:cNvSpPr>
            <a:spLocks noGrp="1"/>
          </p:cNvSpPr>
          <p:nvPr>
            <p:ph type="ftr" sz="quarter" idx="11"/>
          </p:nvPr>
        </p:nvSpPr>
        <p:spPr>
          <a:xfrm>
            <a:off x="5791200" y="6356350"/>
            <a:ext cx="2895600" cy="365125"/>
          </a:xfrm>
        </p:spPr>
        <p:txBody>
          <a:bodyPr/>
          <a:lstStyle>
            <a:lvl1pPr algn="r">
              <a:defRPr/>
            </a:lvl1pPr>
          </a:lstStyle>
          <a:p>
            <a:r>
              <a:rPr lang="en-US" smtClean="0"/>
              <a:t>©Megan Rees, 2013</a:t>
            </a:r>
            <a:endParaRPr lang="en-US"/>
          </a:p>
        </p:txBody>
      </p:sp>
      <p:sp>
        <p:nvSpPr>
          <p:cNvPr id="11" name="TextBox 10"/>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chemeClr val="accent1"/>
                </a:solidFill>
                <a:sym typeface="Wingdings"/>
              </a:rPr>
              <a:t></a:t>
            </a:r>
            <a:endParaRPr lang="en-US" sz="3200" spc="150" dirty="0">
              <a:solidFill>
                <a:schemeClr val="accent1"/>
              </a:solidFill>
            </a:endParaRPr>
          </a:p>
        </p:txBody>
      </p:sp>
      <p:sp>
        <p:nvSpPr>
          <p:cNvPr id="6" name="Slide Number Placeholder 5"/>
          <p:cNvSpPr>
            <a:spLocks noGrp="1"/>
          </p:cNvSpPr>
          <p:nvPr>
            <p:ph type="sldNum" sz="quarter" idx="12"/>
          </p:nvPr>
        </p:nvSpPr>
        <p:spPr>
          <a:xfrm>
            <a:off x="3962399" y="4392168"/>
            <a:ext cx="1219200" cy="365125"/>
          </a:xfrm>
        </p:spPr>
        <p:txBody>
          <a:bodyPr/>
          <a:lstStyle>
            <a:lvl1pPr algn="ctr">
              <a:defRPr sz="2400">
                <a:latin typeface="+mj-lt"/>
              </a:defRPr>
            </a:lvl1pPr>
          </a:lstStyle>
          <a:p>
            <a:fld id="{321A119C-D0B5-42DB-9CFA-2D0DE1375D63}" type="slidenum">
              <a:rPr lang="en-US" smtClean="0"/>
              <a:t>‹#›</a:t>
            </a:fld>
            <a:endParaRPr lang="en-US"/>
          </a:p>
        </p:txBody>
      </p:sp>
      <p:sp>
        <p:nvSpPr>
          <p:cNvPr id="15" name="TextBox 14"/>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chemeClr val="accent1"/>
                </a:solidFill>
                <a:sym typeface="Wingdings"/>
              </a:rPr>
              <a:t></a:t>
            </a:r>
            <a:endParaRPr lang="en-US" sz="3200" spc="150" dirty="0">
              <a:solidFill>
                <a:schemeClr val="accent1"/>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48652-35D0-4D74-A87D-09FE494C78D4}" type="datetime1">
              <a:rPr lang="en-US" smtClean="0"/>
              <a:t>11/8/2013</a:t>
            </a:fld>
            <a:endParaRPr lang="en-US"/>
          </a:p>
        </p:txBody>
      </p:sp>
      <p:sp>
        <p:nvSpPr>
          <p:cNvPr id="5" name="Footer Placeholder 4"/>
          <p:cNvSpPr>
            <a:spLocks noGrp="1"/>
          </p:cNvSpPr>
          <p:nvPr>
            <p:ph type="ftr" sz="quarter" idx="11"/>
          </p:nvPr>
        </p:nvSpPr>
        <p:spPr/>
        <p:txBody>
          <a:bodyPr/>
          <a:lstStyle/>
          <a:p>
            <a:r>
              <a:rPr lang="en-US" smtClean="0"/>
              <a:t>©Megan Rees, 2013</a:t>
            </a:r>
            <a:endParaRPr lang="en-US"/>
          </a:p>
        </p:txBody>
      </p:sp>
      <p:sp>
        <p:nvSpPr>
          <p:cNvPr id="6" name="Slide Number Placeholder 5"/>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4591050" y="2409824"/>
            <a:ext cx="6858000" cy="203835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4668203" y="2570797"/>
            <a:ext cx="6858000" cy="1716405"/>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315200" y="274638"/>
            <a:ext cx="1447800" cy="5851525"/>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199" y="274638"/>
            <a:ext cx="63531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FF121-1FDC-437B-B32B-D7761D9B9D0F}" type="datetime1">
              <a:rPr lang="en-US" smtClean="0"/>
              <a:t>11/8/2013</a:t>
            </a:fld>
            <a:endParaRPr lang="en-US"/>
          </a:p>
        </p:txBody>
      </p:sp>
      <p:sp>
        <p:nvSpPr>
          <p:cNvPr id="5" name="Footer Placeholder 4"/>
          <p:cNvSpPr>
            <a:spLocks noGrp="1"/>
          </p:cNvSpPr>
          <p:nvPr>
            <p:ph type="ftr" sz="quarter" idx="11"/>
          </p:nvPr>
        </p:nvSpPr>
        <p:spPr/>
        <p:txBody>
          <a:bodyPr/>
          <a:lstStyle/>
          <a:p>
            <a:r>
              <a:rPr lang="en-US" smtClean="0"/>
              <a:t>©Megan Rees, 2013</a:t>
            </a:r>
            <a:endParaRPr lang="en-US"/>
          </a:p>
        </p:txBody>
      </p:sp>
      <p:sp>
        <p:nvSpPr>
          <p:cNvPr id="6" name="Slide Number Placeholder 5"/>
          <p:cNvSpPr>
            <a:spLocks noGrp="1"/>
          </p:cNvSpPr>
          <p:nvPr>
            <p:ph type="sldNum" sz="quarter" idx="12"/>
          </p:nvPr>
        </p:nvSpPr>
        <p:spPr>
          <a:xfrm>
            <a:off x="6096000" y="6356350"/>
            <a:ext cx="762000" cy="365125"/>
          </a:xfrm>
        </p:spPr>
        <p:txBody>
          <a:bodyPr/>
          <a:lstStyle/>
          <a:p>
            <a:fld id="{321A119C-D0B5-42DB-9CFA-2D0DE1375D63}" type="slidenum">
              <a:rPr lang="en-US" smtClean="0"/>
              <a:t>‹#›</a:t>
            </a:fld>
            <a:endParaRPr lang="en-US"/>
          </a:p>
        </p:txBody>
      </p:sp>
      <p:sp>
        <p:nvSpPr>
          <p:cNvPr id="9" name="Rectangle 8"/>
          <p:cNvSpPr/>
          <p:nvPr/>
        </p:nvSpPr>
        <p:spPr>
          <a:xfrm rot="5400000">
            <a:off x="3681476" y="3354324"/>
            <a:ext cx="6858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DA5C1C-FAE0-43F9-BC64-5412D3AAD73A}" type="datetime1">
              <a:rPr lang="en-US" smtClean="0"/>
              <a:t>11/8/2013</a:t>
            </a:fld>
            <a:endParaRPr lang="en-US"/>
          </a:p>
        </p:txBody>
      </p:sp>
      <p:sp>
        <p:nvSpPr>
          <p:cNvPr id="5" name="Footer Placeholder 4"/>
          <p:cNvSpPr>
            <a:spLocks noGrp="1"/>
          </p:cNvSpPr>
          <p:nvPr>
            <p:ph type="ftr" sz="quarter" idx="11"/>
          </p:nvPr>
        </p:nvSpPr>
        <p:spPr/>
        <p:txBody>
          <a:bodyPr/>
          <a:lstStyle/>
          <a:p>
            <a:r>
              <a:rPr lang="en-US" smtClean="0"/>
              <a:t>©Megan Rees, 2013</a:t>
            </a:r>
            <a:endParaRPr lang="en-US"/>
          </a:p>
        </p:txBody>
      </p:sp>
      <p:sp>
        <p:nvSpPr>
          <p:cNvPr id="6" name="Slide Number Placeholder 5"/>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9144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 y="2667000"/>
            <a:ext cx="9144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 y="5479143"/>
            <a:ext cx="9144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599" y="2819400"/>
            <a:ext cx="8686800" cy="1463040"/>
          </a:xfrm>
        </p:spPr>
        <p:txBody>
          <a:bodyPr anchor="b" anchorCtr="0">
            <a:noAutofit/>
          </a:bodyPr>
          <a:lstStyle>
            <a:lvl1pPr algn="ctr">
              <a:defRPr sz="72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571499" y="4800600"/>
            <a:ext cx="8001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FF3024-C2F6-4EE4-A2C6-63311109BAE7}" type="datetime1">
              <a:rPr lang="en-US" smtClean="0"/>
              <a:t>11/8/2013</a:t>
            </a:fld>
            <a:endParaRPr lang="en-US"/>
          </a:p>
        </p:txBody>
      </p:sp>
      <p:sp>
        <p:nvSpPr>
          <p:cNvPr id="5" name="Footer Placeholder 4"/>
          <p:cNvSpPr>
            <a:spLocks noGrp="1"/>
          </p:cNvSpPr>
          <p:nvPr>
            <p:ph type="ftr" sz="quarter" idx="11"/>
          </p:nvPr>
        </p:nvSpPr>
        <p:spPr>
          <a:xfrm>
            <a:off x="5791200" y="6356350"/>
            <a:ext cx="2895600" cy="365125"/>
          </a:xfrm>
        </p:spPr>
        <p:txBody>
          <a:bodyPr/>
          <a:lstStyle/>
          <a:p>
            <a:r>
              <a:rPr lang="en-US" smtClean="0"/>
              <a:t>©Megan Rees, 2013</a:t>
            </a:r>
            <a:endParaRPr lang="en-US"/>
          </a:p>
        </p:txBody>
      </p:sp>
      <p:sp>
        <p:nvSpPr>
          <p:cNvPr id="6" name="Slide Number Placeholder 5"/>
          <p:cNvSpPr>
            <a:spLocks noGrp="1"/>
          </p:cNvSpPr>
          <p:nvPr>
            <p:ph type="sldNum" sz="quarter" idx="12"/>
          </p:nvPr>
        </p:nvSpPr>
        <p:spPr>
          <a:xfrm>
            <a:off x="3959352" y="4389120"/>
            <a:ext cx="1216152" cy="365125"/>
          </a:xfrm>
        </p:spPr>
        <p:txBody>
          <a:bodyPr/>
          <a:lstStyle>
            <a:lvl1pPr algn="ctr">
              <a:defRPr sz="2400">
                <a:solidFill>
                  <a:srgbClr val="FFFFFF"/>
                </a:solidFill>
              </a:defRPr>
            </a:lvl1pPr>
          </a:lstStyle>
          <a:p>
            <a:fld id="{321A119C-D0B5-42DB-9CFA-2D0DE1375D63}" type="slidenum">
              <a:rPr lang="en-US" smtClean="0"/>
              <a:t>‹#›</a:t>
            </a:fld>
            <a:endParaRPr lang="en-US"/>
          </a:p>
        </p:txBody>
      </p:sp>
      <p:sp>
        <p:nvSpPr>
          <p:cNvPr id="11" name="TextBox 10"/>
          <p:cNvSpPr txBox="1"/>
          <p:nvPr/>
        </p:nvSpPr>
        <p:spPr>
          <a:xfrm>
            <a:off x="4818888" y="4261104"/>
            <a:ext cx="1219200" cy="584775"/>
          </a:xfrm>
          <a:prstGeom prst="rect">
            <a:avLst/>
          </a:prstGeom>
          <a:noFill/>
        </p:spPr>
        <p:txBody>
          <a:bodyPr wrap="square" rtlCol="0">
            <a:spAutoFit/>
          </a:bodyPr>
          <a:lstStyle/>
          <a:p>
            <a:pPr algn="l"/>
            <a:r>
              <a:rPr lang="en-US" sz="3200" spc="150" dirty="0" smtClean="0">
                <a:solidFill>
                  <a:srgbClr val="FFFFFF"/>
                </a:solidFill>
                <a:sym typeface="Wingdings"/>
              </a:rPr>
              <a:t></a:t>
            </a:r>
            <a:endParaRPr lang="en-US" sz="3200" spc="150" dirty="0">
              <a:solidFill>
                <a:srgbClr val="FFFFFF"/>
              </a:solidFill>
            </a:endParaRPr>
          </a:p>
        </p:txBody>
      </p:sp>
      <p:sp>
        <p:nvSpPr>
          <p:cNvPr id="12" name="TextBox 11"/>
          <p:cNvSpPr txBox="1"/>
          <p:nvPr/>
        </p:nvSpPr>
        <p:spPr>
          <a:xfrm>
            <a:off x="3148584" y="4261104"/>
            <a:ext cx="1219200" cy="584775"/>
          </a:xfrm>
          <a:prstGeom prst="rect">
            <a:avLst/>
          </a:prstGeom>
          <a:noFill/>
        </p:spPr>
        <p:txBody>
          <a:bodyPr wrap="square" rtlCol="0">
            <a:spAutoFit/>
          </a:bodyPr>
          <a:lstStyle/>
          <a:p>
            <a:pPr algn="r"/>
            <a:r>
              <a:rPr lang="en-US" sz="3200" spc="150" dirty="0" smtClean="0">
                <a:solidFill>
                  <a:srgbClr val="FFFFFF"/>
                </a:solidFill>
                <a:sym typeface="Wingdings"/>
              </a:rPr>
              <a:t></a:t>
            </a:r>
            <a:endParaRPr lang="en-US" sz="3200" spc="150" dirty="0">
              <a:solidFill>
                <a:srgbClr val="FFFFFF"/>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1BAD14-8498-4727-8EF5-F4CE16E28810}" type="datetime1">
              <a:rPr lang="en-US" smtClean="0"/>
              <a:t>11/8/2013</a:t>
            </a:fld>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FA3BD8-EA7D-4392-ADD1-86EA87DEF30D}" type="datetime1">
              <a:rPr lang="en-US" smtClean="0"/>
              <a:t>11/8/2013</a:t>
            </a:fld>
            <a:endParaRPr lang="en-US"/>
          </a:p>
        </p:txBody>
      </p:sp>
      <p:sp>
        <p:nvSpPr>
          <p:cNvPr id="8" name="Footer Placeholder 7"/>
          <p:cNvSpPr>
            <a:spLocks noGrp="1"/>
          </p:cNvSpPr>
          <p:nvPr>
            <p:ph type="ftr" sz="quarter" idx="11"/>
          </p:nvPr>
        </p:nvSpPr>
        <p:spPr/>
        <p:txBody>
          <a:bodyPr/>
          <a:lstStyle/>
          <a:p>
            <a:r>
              <a:rPr lang="en-US" smtClean="0"/>
              <a:t>©Megan Rees, 2013</a:t>
            </a:r>
            <a:endParaRPr lang="en-US"/>
          </a:p>
        </p:txBody>
      </p:sp>
      <p:sp>
        <p:nvSpPr>
          <p:cNvPr id="9" name="Slide Number Placeholder 8"/>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716B5C-F4F6-402E-929E-B2BD72CF8BFB}" type="datetime1">
              <a:rPr lang="en-US" smtClean="0"/>
              <a:t>11/8/2013</a:t>
            </a:fld>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5418B5-AE2E-4D07-8165-69D628F1227B}" type="datetime1">
              <a:rPr lang="en-US" smtClean="0"/>
              <a:t>11/8/2013</a:t>
            </a:fld>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5638800" cy="946150"/>
          </a:xfrm>
        </p:spPr>
        <p:txBody>
          <a:bodyPr anchor="ctr">
            <a:noAutofit/>
          </a:bodyPr>
          <a:lstStyle>
            <a:lvl1pPr algn="l">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438912" y="1719072"/>
            <a:ext cx="8247888"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701BE2D-CD2A-4B28-A000-DF4CA7AF5CE4}" type="datetime1">
              <a:rPr lang="en-US" smtClean="0"/>
              <a:t>11/8/2013</a:t>
            </a:fld>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248400" y="274320"/>
            <a:ext cx="27432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6880" y="1717040"/>
            <a:ext cx="8249920"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8827B02-4373-434E-A287-9EB59834FB93}" type="datetime1">
              <a:rPr lang="en-US" smtClean="0"/>
              <a:t>11/8/2013</a:t>
            </a:fld>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a:t>
            </a:fld>
            <a:endParaRPr lang="en-US"/>
          </a:p>
        </p:txBody>
      </p:sp>
      <p:sp>
        <p:nvSpPr>
          <p:cNvPr id="8" name="Rectangle 7"/>
          <p:cNvSpPr/>
          <p:nvPr/>
        </p:nvSpPr>
        <p:spPr>
          <a:xfrm>
            <a:off x="6172200" y="161544"/>
            <a:ext cx="29718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228600"/>
            <a:ext cx="5638800" cy="1005840"/>
          </a:xfrm>
        </p:spPr>
        <p:txBody>
          <a:bodyPr anchor="ctr">
            <a:noAutofit/>
          </a:bodyPr>
          <a:lstStyle>
            <a:lvl1pPr algn="l">
              <a:defRPr sz="40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6248400" y="228600"/>
            <a:ext cx="28194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Rectangle 10"/>
          <p:cNvSpPr/>
          <p:nvPr/>
        </p:nvSpPr>
        <p:spPr>
          <a:xfrm>
            <a:off x="6144768" y="134112"/>
            <a:ext cx="762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9144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167641"/>
            <a:ext cx="9144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182880"/>
            <a:ext cx="8229600" cy="111166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A705297-6A4E-4380-913E-265C88020DD7}" type="datetime1">
              <a:rPr lang="en-US" smtClean="0"/>
              <a:t>11/8/2013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r>
              <a:rPr lang="en-US" smtClean="0"/>
              <a:t>©Megan Rees, 2013</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321A119C-D0B5-42DB-9CFA-2D0DE1375D63}" type="slidenum">
              <a:rPr lang="en-US" smtClean="0"/>
              <a:t>‹#›</a:t>
            </a:fld>
            <a:endParaRPr lang="en-US"/>
          </a:p>
        </p:txBody>
      </p:sp>
      <p:sp>
        <p:nvSpPr>
          <p:cNvPr id="9" name="Rectangle 8"/>
          <p:cNvSpPr/>
          <p:nvPr/>
        </p:nvSpPr>
        <p:spPr>
          <a:xfrm>
            <a:off x="0" y="1368552"/>
            <a:ext cx="9144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14.xml"/><Relationship Id="rId1" Type="http://schemas.openxmlformats.org/officeDocument/2006/relationships/slideLayout" Target="../slideLayouts/slideLayout4.xml"/><Relationship Id="rId5" Type="http://schemas.openxmlformats.org/officeDocument/2006/relationships/slide" Target="slide16.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slide" Target="slide2.xml"/></Relationships>
</file>

<file path=ppt/slides/_rels/slide1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oogle.com/url?sa=i&amp;rct=j&amp;q=&amp;esrc=s&amp;frm=1&amp;source=images&amp;cd=&amp;cad=rja&amp;docid=DQVcM5sfVB6fNM&amp;tbnid=Qg2leuTumAqakM:&amp;ved=0CAUQjRw&amp;url=http://icats30daychallenge.blogspot.com/2012/11/day-20-remind-101.html&amp;ei=ggNwUsaGIOmwiQKxoIHYCA&amp;bvm=bv.55123115,d.cGE&amp;psig=AFQjCNHYSc7IcKVI3QZpr5VOodpavZ2wGw&amp;ust=1383159036450720" TargetMode="Externa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n.wikipedia.org/wiki/File:Twitter_bird_logo_2012.svg" TargetMode="External"/><Relationship Id="rId1" Type="http://schemas.openxmlformats.org/officeDocument/2006/relationships/slideLayout" Target="../slideLayouts/slideLayout2.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yHSzf3w5ygKNM&amp;tbnid=CD0ArM2lRj2CCM:&amp;ved=0CAUQjRw&amp;url=http://web.appstorm.net/roundups/self-publishing/the-10-best-blogging-platforms/&amp;ei=1RFwUqLnD4f8iwKJrID4CA&amp;bvm=bv.55123115,d.cGE&amp;psig=AFQjCNE8un365IjMbmP2tJgrhDF9N1lL7w&amp;ust=1383162705406841" TargetMode="External"/><Relationship Id="rId2" Type="http://schemas.openxmlformats.org/officeDocument/2006/relationships/slide" Target="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3.xml"/><Relationship Id="rId7" Type="http://schemas.openxmlformats.org/officeDocument/2006/relationships/slide" Target="slide25.xml"/><Relationship Id="rId12"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30.xml"/><Relationship Id="rId5" Type="http://schemas.openxmlformats.org/officeDocument/2006/relationships/slide" Target="slide21.xml"/><Relationship Id="rId10" Type="http://schemas.openxmlformats.org/officeDocument/2006/relationships/slide" Target="slide20.xml"/><Relationship Id="rId4" Type="http://schemas.openxmlformats.org/officeDocument/2006/relationships/slide" Target="slide17.xml"/><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0dspLZOoYYI" TargetMode="Externa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GPQa5fFFMeDDtM&amp;tbnid=BVUPGP_UyGQ8_M:&amp;ved=0CAUQjRw&amp;url=http://www.scotland.gov.uk/Publications/2005/12/19160046/00494&amp;ei=WiRwUrqYEaqfiQLn1YCQBg&amp;psig=AFQjCNHsm-coRmikiTPLSMYxKYrrWxGQww&amp;ust=1383167371520881" TargetMode="Externa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image" Target="../media/image13.gif"/></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www.google.com/url?sa=i&amp;rct=j&amp;q=&amp;esrc=s&amp;frm=1&amp;source=images&amp;cd=&amp;cad=rja&amp;docid=9k_ObI5tG2qsJM&amp;tbnid=SQwvDrTfvpRtSM:&amp;ved=0CAUQjRw&amp;url=http://www.softwarewithstyle.com/guides/13?page%3D5&amp;ei=KkBwUoN5rduLAvXMgZgC&amp;bvm=bv.55617003,d.cGE&amp;psig=AFQjCNFe3fWZFvbz8PCht0D32hIA1yyukA&amp;ust=1383174519590290"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mrsreesrocks.weebly.com/electronic-communication.html" TargetMode="External"/><Relationship Id="rId2" Type="http://schemas.openxmlformats.org/officeDocument/2006/relationships/slide" Target="slide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api.viglink.com/api/click?format=go&amp;key=018425f9d5d8a3aabc061c3829398deb&amp;loc=http://www.huffingtonpost.com/2013/10/23/facebooks-teen-trouble-in_n_4150940.html&amp;v=1&amp;libId=d7e4e1f7-c5f4-442f-ba91-f9d67a24e957&amp;out=http://i.huffpost.com/gen/1422858/original.jpg&amp;ref=http://www.google.com/url?sa%3Di%26rct%3Dj%26q%3D%26esrc%3Ds%26frm%3D1%26source%3Dimages%26cd%3D%26docid%3DcfVeaQ8ByEfp2M%26tbnid%3DUf2l14VQoTfRTM:%26ved%3D0CAEQjxw%26url%3Dhttp://www.huffingtonpost.com/2013/10/23/facebooks-teen-trouble-in_n_4150940.html%26ei%3DrCxwUpvdC-nSiwLT9YDACQ%26bvm%3Dbv.55617003,d.cGE%26psig%3DAFQjCNHx6rWssOiD5Y035muqe_IG06cLKw%26ust%3D1383169572342979&amp;title=Facebook's%20Rapidly%20Declining%20Popularity%20With%20Teens%20In%201%20Chart&amp;txt=%3cimg%20alt%3D%22teens%20facebook%22%20src%3D%22http://i.huffpost.com/gen/1422858/thumbs/o-TEENS-FACEBOOK-900.jpg?6%22%3e&amp;jsonp=vglnk_jsonp_13830836978166" TargetMode="Externa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rRosz3RmgeI" TargetMode="Externa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2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2.xml"/><Relationship Id="rId7" Type="http://schemas.openxmlformats.org/officeDocument/2006/relationships/slide" Target="slide36.xml"/><Relationship Id="rId12" Type="http://schemas.openxmlformats.org/officeDocument/2006/relationships/slide" Target="slide2.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slide" Target="slide35.xml"/><Relationship Id="rId11" Type="http://schemas.openxmlformats.org/officeDocument/2006/relationships/slide" Target="slide40.xml"/><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3.xml"/><Relationship Id="rId9" Type="http://schemas.openxmlformats.org/officeDocument/2006/relationships/slide" Target="slide38.xml"/></Relationships>
</file>

<file path=ppt/slides/_rels/slide3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slide" Target="slide4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2.xml"/><Relationship Id="rId1" Type="http://schemas.openxmlformats.org/officeDocument/2006/relationships/slideLayout" Target="../slideLayouts/slideLayout4.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 Target="slide4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41.xml.rels><?xml version="1.0" encoding="UTF-8" standalone="yes"?>
<Relationships xmlns="http://schemas.openxmlformats.org/package/2006/relationships"><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wmf"/><Relationship Id="rId1" Type="http://schemas.openxmlformats.org/officeDocument/2006/relationships/slideLayout" Target="../slideLayouts/slideLayout4.xml"/><Relationship Id="rId4" Type="http://schemas.openxmlformats.org/officeDocument/2006/relationships/hyperlink" Target="http://www.youtube.com/watch?v=tu9-8OabTvk&amp;feature=player_embedded" TargetMode="Externa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google.com/url?sa=i&amp;rct=j&amp;q=&amp;esrc=s&amp;frm=1&amp;source=images&amp;cd=&amp;cad=rja&amp;docid=qx00cQK2l5cLTM&amp;tbnid=7qlU-jWXchH81M:&amp;ved=0CAUQjRw&amp;url=http://themobilephone.wordpress.com/the-history-of-the-mobile-phone/mobile-phone-timeline/&amp;ei=Y_pvUqaACYPuiQLC3IHABw&amp;bvm=bv.55123115,d.cGE&amp;psig=AFQjCNERLR8GBUhuEPetVnCfK-lOTzmO3w&amp;ust=1383156650951140" TargetMode="Externa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jpeg"/><Relationship Id="rId4" Type="http://schemas.openxmlformats.org/officeDocument/2006/relationships/hyperlink" Target="http://www.google.com/url?sa=i&amp;rct=j&amp;q=&amp;esrc=s&amp;frm=1&amp;source=images&amp;cd=&amp;cad=rja&amp;docid=AJa1j9J1V9gxtM&amp;tbnid=_cge0y-JGeXUdM:&amp;ved=0CAUQjRw&amp;url=http://www.technologyreview.com/news/421826/the-mobile-device-is-becoming-humankinds-primary-tool-infographics-feature/&amp;ei=AvtvUr7gEMHNiwKdyoCgCA&amp;bvm=bv.55123115,d.cGE&amp;psig=AFQjCNHKqpUVF4T1TswdUqfC4lTp4Q6iAg&amp;ust=138315686175870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Electronic Communication</a:t>
            </a:r>
            <a:endParaRPr lang="en-US" dirty="0"/>
          </a:p>
        </p:txBody>
      </p:sp>
      <p:sp>
        <p:nvSpPr>
          <p:cNvPr id="3" name="Subtitle 2"/>
          <p:cNvSpPr>
            <a:spLocks noGrp="1"/>
          </p:cNvSpPr>
          <p:nvPr>
            <p:ph type="subTitle" idx="1"/>
          </p:nvPr>
        </p:nvSpPr>
        <p:spPr/>
        <p:txBody>
          <a:bodyPr/>
          <a:lstStyle/>
          <a:p>
            <a:r>
              <a:rPr lang="en-US" dirty="0" smtClean="0"/>
              <a:t>By Megan Rees</a:t>
            </a:r>
            <a:endParaRPr lang="en-US" dirty="0"/>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1</a:t>
            </a:fld>
            <a:endParaRPr lang="en-US"/>
          </a:p>
        </p:txBody>
      </p:sp>
    </p:spTree>
    <p:extLst>
      <p:ext uri="{BB962C8B-B14F-4D97-AF65-F5344CB8AC3E}">
        <p14:creationId xmlns:p14="http://schemas.microsoft.com/office/powerpoint/2010/main" val="2304530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Phones</a:t>
            </a:r>
            <a:endParaRPr lang="en-US" dirty="0"/>
          </a:p>
        </p:txBody>
      </p:sp>
      <p:sp>
        <p:nvSpPr>
          <p:cNvPr id="4" name="Content Placeholder 3"/>
          <p:cNvSpPr>
            <a:spLocks noGrp="1"/>
          </p:cNvSpPr>
          <p:nvPr>
            <p:ph sz="half" idx="1"/>
          </p:nvPr>
        </p:nvSpPr>
        <p:spPr/>
        <p:txBody>
          <a:bodyPr>
            <a:normAutofit fontScale="70000" lnSpcReduction="20000"/>
          </a:bodyPr>
          <a:lstStyle/>
          <a:p>
            <a:pPr marL="0" indent="0" algn="ctr">
              <a:buNone/>
            </a:pPr>
            <a:r>
              <a:rPr lang="en-US" sz="4100" dirty="0" smtClean="0"/>
              <a:t>Pros</a:t>
            </a:r>
          </a:p>
          <a:p>
            <a:r>
              <a:rPr lang="en-US" dirty="0" smtClean="0"/>
              <a:t>Easy, quick, and accessible</a:t>
            </a:r>
          </a:p>
          <a:p>
            <a:r>
              <a:rPr lang="en-US" dirty="0" smtClean="0"/>
              <a:t>Cheap—even the simplest phones have the capability for some form of electronic communication</a:t>
            </a:r>
          </a:p>
          <a:p>
            <a:r>
              <a:rPr lang="en-US" dirty="0" smtClean="0"/>
              <a:t>Can use your cell phone like a computer to send instant messages</a:t>
            </a:r>
          </a:p>
          <a:p>
            <a:r>
              <a:rPr lang="en-US" dirty="0" smtClean="0"/>
              <a:t>Cell phones are the gateway to many forms of electronic communication—a smart phone is capable of doing nearly all the types in this power point.</a:t>
            </a:r>
          </a:p>
        </p:txBody>
      </p:sp>
      <p:sp>
        <p:nvSpPr>
          <p:cNvPr id="5" name="Content Placeholder 4"/>
          <p:cNvSpPr>
            <a:spLocks noGrp="1"/>
          </p:cNvSpPr>
          <p:nvPr>
            <p:ph sz="half" idx="2"/>
          </p:nvPr>
        </p:nvSpPr>
        <p:spPr>
          <a:xfrm>
            <a:off x="4648200" y="1600201"/>
            <a:ext cx="4038600" cy="4343400"/>
          </a:xfrm>
        </p:spPr>
        <p:txBody>
          <a:bodyPr>
            <a:normAutofit fontScale="70000" lnSpcReduction="20000"/>
          </a:bodyPr>
          <a:lstStyle/>
          <a:p>
            <a:pPr marL="0" indent="0" algn="ctr">
              <a:buNone/>
            </a:pPr>
            <a:r>
              <a:rPr lang="en-US" sz="4100" dirty="0" smtClean="0"/>
              <a:t>Cons</a:t>
            </a:r>
          </a:p>
          <a:p>
            <a:r>
              <a:rPr lang="en-US" dirty="0" smtClean="0"/>
              <a:t>Can’t hear the tone of voice that comments were said in</a:t>
            </a:r>
          </a:p>
          <a:p>
            <a:r>
              <a:rPr lang="en-US" dirty="0" smtClean="0"/>
              <a:t>Can be time consuming to type</a:t>
            </a:r>
          </a:p>
          <a:p>
            <a:r>
              <a:rPr lang="en-US" dirty="0" smtClean="0"/>
              <a:t>Typing errors easily made</a:t>
            </a:r>
          </a:p>
          <a:p>
            <a:r>
              <a:rPr lang="en-US" dirty="0" smtClean="0"/>
              <a:t>Is eroding our language</a:t>
            </a:r>
          </a:p>
          <a:p>
            <a:r>
              <a:rPr lang="en-US" dirty="0" smtClean="0"/>
              <a:t>In 2011, 23% of auto accidents involved cell phones</a:t>
            </a:r>
          </a:p>
          <a:p>
            <a:r>
              <a:rPr lang="en-US" dirty="0" smtClean="0"/>
              <a:t>Low security—anyone with your phone can send a text</a:t>
            </a:r>
          </a:p>
          <a:p>
            <a:r>
              <a:rPr lang="en-US" dirty="0" smtClean="0"/>
              <a:t>Used for bullying, sexting, and other crimes</a:t>
            </a:r>
          </a:p>
          <a:p>
            <a:pPr marL="0" indent="0">
              <a:buNone/>
            </a:pPr>
            <a:endParaRPr lang="en-US" dirty="0" smtClean="0"/>
          </a:p>
        </p:txBody>
      </p:sp>
      <p:sp>
        <p:nvSpPr>
          <p:cNvPr id="6" name="Oval 5">
            <a:hlinkClick r:id="rId2" action="ppaction://hlinksldjump"/>
          </p:cNvPr>
          <p:cNvSpPr/>
          <p:nvPr/>
        </p:nvSpPr>
        <p:spPr>
          <a:xfrm>
            <a:off x="3733800" y="5676900"/>
            <a:ext cx="1846082" cy="990600"/>
          </a:xfrm>
          <a:prstGeom prst="ellipse">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Instant Messaging</a:t>
            </a:r>
            <a:endParaRPr lang="en-US" dirty="0"/>
          </a:p>
        </p:txBody>
      </p:sp>
      <p:sp>
        <p:nvSpPr>
          <p:cNvPr id="8" name="Action Button: Home 7">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Back or Previous 8">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hlinkClick r:id="rId4" action="ppaction://hlinksldjump"/>
          </p:cNvPr>
          <p:cNvSpPr/>
          <p:nvPr/>
        </p:nvSpPr>
        <p:spPr>
          <a:xfrm>
            <a:off x="1828800" y="5715000"/>
            <a:ext cx="1846082" cy="990600"/>
          </a:xfrm>
          <a:prstGeom prst="ellipse">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Texting</a:t>
            </a:r>
            <a:endParaRPr lang="en-US" dirty="0"/>
          </a:p>
        </p:txBody>
      </p:sp>
      <p:sp>
        <p:nvSpPr>
          <p:cNvPr id="11" name="Oval 10">
            <a:hlinkClick r:id="rId5" action="ppaction://hlinksldjump"/>
          </p:cNvPr>
          <p:cNvSpPr/>
          <p:nvPr/>
        </p:nvSpPr>
        <p:spPr>
          <a:xfrm>
            <a:off x="5638800" y="5676900"/>
            <a:ext cx="1846082" cy="990600"/>
          </a:xfrm>
          <a:prstGeom prst="ellipse">
            <a:avLst/>
          </a:prstGeom>
          <a:solidFill>
            <a:schemeClr val="accent3">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Twitter</a:t>
            </a:r>
            <a:endParaRPr lang="en-US" dirty="0"/>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10</a:t>
            </a:fld>
            <a:endParaRPr lang="en-US"/>
          </a:p>
        </p:txBody>
      </p:sp>
    </p:spTree>
    <p:extLst>
      <p:ext uri="{BB962C8B-B14F-4D97-AF65-F5344CB8AC3E}">
        <p14:creationId xmlns:p14="http://schemas.microsoft.com/office/powerpoint/2010/main" val="189628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Texting</a:t>
            </a:r>
            <a:endParaRPr lang="en-US" dirty="0"/>
          </a:p>
        </p:txBody>
      </p:sp>
      <p:sp>
        <p:nvSpPr>
          <p:cNvPr id="3" name="Content Placeholder 2"/>
          <p:cNvSpPr>
            <a:spLocks noGrp="1"/>
          </p:cNvSpPr>
          <p:nvPr>
            <p:ph sz="half" idx="1"/>
          </p:nvPr>
        </p:nvSpPr>
        <p:spPr>
          <a:xfrm>
            <a:off x="457200" y="1600200"/>
            <a:ext cx="3581400" cy="4724400"/>
          </a:xfrm>
        </p:spPr>
        <p:txBody>
          <a:bodyPr>
            <a:normAutofit fontScale="92500"/>
          </a:bodyPr>
          <a:lstStyle/>
          <a:p>
            <a:r>
              <a:rPr lang="en-US" b="1" dirty="0" smtClean="0"/>
              <a:t>Definition</a:t>
            </a:r>
            <a:r>
              <a:rPr lang="en-US" dirty="0" smtClean="0"/>
              <a:t>: The act of typing and sending brief, electronic message between two or more mobile phones or fixed portable devices over a phone network.</a:t>
            </a:r>
          </a:p>
          <a:p>
            <a:pPr lvl="1"/>
            <a:r>
              <a:rPr lang="en-US" dirty="0" smtClean="0"/>
              <a:t>Does not require that users have the same provider </a:t>
            </a:r>
          </a:p>
          <a:p>
            <a:pPr lvl="1"/>
            <a:endParaRPr lang="en-US" dirty="0" smtClean="0"/>
          </a:p>
          <a:p>
            <a:endParaRPr lang="en-US" dirty="0"/>
          </a:p>
        </p:txBody>
      </p:sp>
      <p:sp>
        <p:nvSpPr>
          <p:cNvPr id="13" name="Action Button: Home 12">
            <a:hlinkClick r:id="rId4"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Back or Previous 13">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Forward or Next 14">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11</a:t>
            </a:fld>
            <a:endParaRPr lang="en-US"/>
          </a:p>
        </p:txBody>
      </p:sp>
      <p:pic>
        <p:nvPicPr>
          <p:cNvPr id="6" name="Best of Texting While Walking and Falling Compilation Ever - Epic Fail and Fall Video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2400" y="2209800"/>
            <a:ext cx="4869180" cy="2743200"/>
          </a:xfrm>
          <a:prstGeom prst="rect">
            <a:avLst/>
          </a:prstGeom>
        </p:spPr>
      </p:pic>
    </p:spTree>
    <p:extLst>
      <p:ext uri="{BB962C8B-B14F-4D97-AF65-F5344CB8AC3E}">
        <p14:creationId xmlns:p14="http://schemas.microsoft.com/office/powerpoint/2010/main" val="2991178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Texting Safety</a:t>
            </a:r>
            <a:endParaRPr lang="en-US" dirty="0"/>
          </a:p>
        </p:txBody>
      </p:sp>
      <p:sp>
        <p:nvSpPr>
          <p:cNvPr id="5" name="Content Placeholder 4"/>
          <p:cNvSpPr>
            <a:spLocks noGrp="1"/>
          </p:cNvSpPr>
          <p:nvPr>
            <p:ph idx="1"/>
          </p:nvPr>
        </p:nvSpPr>
        <p:spPr/>
        <p:txBody>
          <a:bodyPr/>
          <a:lstStyle/>
          <a:p>
            <a:r>
              <a:rPr lang="en-US" dirty="0" smtClean="0"/>
              <a:t>Do not text and drive</a:t>
            </a:r>
          </a:p>
          <a:p>
            <a:r>
              <a:rPr lang="en-US" dirty="0" smtClean="0"/>
              <a:t>Keep your cell phone hidden—theft is common</a:t>
            </a:r>
          </a:p>
          <a:p>
            <a:r>
              <a:rPr lang="en-US" dirty="0" smtClean="0"/>
              <a:t>Never reply to a text message from someone you don’t know. Know how to block others from calling your phone</a:t>
            </a:r>
          </a:p>
          <a:p>
            <a:r>
              <a:rPr lang="en-US" dirty="0" smtClean="0"/>
              <a:t>Be careful meeting someone in person that you met through texting</a:t>
            </a:r>
          </a:p>
          <a:p>
            <a:r>
              <a:rPr lang="en-US" dirty="0" smtClean="0"/>
              <a:t>Be nice! Texting makes a record that can be sent and resent to others. Also your tone of voice cannot be detected so your words can be taken the wrong way</a:t>
            </a:r>
          </a:p>
          <a:p>
            <a:r>
              <a:rPr lang="en-US" dirty="0" smtClean="0"/>
              <a:t>Be careful what pictures you send—they can also be resent. They can also get you into trouble at home and at school.</a:t>
            </a:r>
          </a:p>
          <a:p>
            <a:endParaRPr lang="en-US" dirty="0"/>
          </a:p>
        </p:txBody>
      </p:sp>
      <p:sp>
        <p:nvSpPr>
          <p:cNvPr id="6" name="Action Button: Home 5">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12</a:t>
            </a:fld>
            <a:endParaRPr lang="en-US"/>
          </a:p>
        </p:txBody>
      </p:sp>
    </p:spTree>
    <p:extLst>
      <p:ext uri="{BB962C8B-B14F-4D97-AF65-F5344CB8AC3E}">
        <p14:creationId xmlns:p14="http://schemas.microsoft.com/office/powerpoint/2010/main" val="2245675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Texting Activity</a:t>
            </a:r>
            <a:endParaRPr lang="en-US" dirty="0"/>
          </a:p>
        </p:txBody>
      </p:sp>
      <p:sp>
        <p:nvSpPr>
          <p:cNvPr id="3" name="Content Placeholder 2"/>
          <p:cNvSpPr>
            <a:spLocks noGrp="1"/>
          </p:cNvSpPr>
          <p:nvPr>
            <p:ph idx="1"/>
          </p:nvPr>
        </p:nvSpPr>
        <p:spPr/>
        <p:txBody>
          <a:bodyPr>
            <a:normAutofit/>
          </a:bodyPr>
          <a:lstStyle/>
          <a:p>
            <a:r>
              <a:rPr lang="en-US" dirty="0" smtClean="0"/>
              <a:t>Pull out your phone. If you don’t have one, you will have to borrow someone else’s in the class.</a:t>
            </a:r>
          </a:p>
          <a:p>
            <a:r>
              <a:rPr lang="en-US" dirty="0" smtClean="0"/>
              <a:t>Text to the following number:</a:t>
            </a:r>
          </a:p>
          <a:p>
            <a:r>
              <a:rPr lang="en-US" b="1" dirty="0" smtClean="0">
                <a:solidFill>
                  <a:srgbClr val="FF0000"/>
                </a:solidFill>
              </a:rPr>
              <a:t>TEACHER: ENTER YOUR INFO!</a:t>
            </a:r>
            <a:endParaRPr lang="en-US" b="1" dirty="0">
              <a:solidFill>
                <a:srgbClr val="FF0000"/>
              </a:solidFill>
            </a:endParaRPr>
          </a:p>
          <a:p>
            <a:r>
              <a:rPr lang="en-US" dirty="0" smtClean="0"/>
              <a:t>Enter </a:t>
            </a:r>
            <a:r>
              <a:rPr lang="en-US" dirty="0" smtClean="0"/>
              <a:t>this message:</a:t>
            </a:r>
          </a:p>
          <a:p>
            <a:pPr lvl="1"/>
            <a:r>
              <a:rPr lang="en-US" b="1" dirty="0" smtClean="0">
                <a:solidFill>
                  <a:srgbClr val="FF0000"/>
                </a:solidFill>
              </a:rPr>
              <a:t>TEACHER: ENTER YOUR INFO!</a:t>
            </a:r>
            <a:endParaRPr lang="en-US" b="1" dirty="0" smtClean="0">
              <a:solidFill>
                <a:srgbClr val="FF0000"/>
              </a:solidFill>
            </a:endParaRPr>
          </a:p>
          <a:p>
            <a:pPr lvl="1"/>
            <a:r>
              <a:rPr lang="en-US" dirty="0" smtClean="0"/>
              <a:t>It will prompt you to send in your name</a:t>
            </a:r>
          </a:p>
          <a:p>
            <a:pPr lvl="1"/>
            <a:r>
              <a:rPr lang="en-US" dirty="0" smtClean="0"/>
              <a:t>You have now been subscribed to my class in Remind 101. I can send you text messages. I will check to see that you are added to the class list in my login in order to get points for this activity.</a:t>
            </a:r>
            <a:endParaRPr lang="en-US" dirty="0"/>
          </a:p>
        </p:txBody>
      </p:sp>
      <p:sp>
        <p:nvSpPr>
          <p:cNvPr id="6" name="Action Button: Back or Previous 5">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3.bp.blogspot.com/-YLZs4HI4cl0/UIVvZp74AWI/AAAAAAAAAEA/RAIUm930E_Q/s1600/remind101-logo-26n5xvf.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0637" y="2819400"/>
            <a:ext cx="3576638" cy="747713"/>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Return 6">
            <a:hlinkClick r:id="rId4" action="ppaction://hlinksldjump" highlightClick="1"/>
          </p:cNvPr>
          <p:cNvSpPr/>
          <p:nvPr/>
        </p:nvSpPr>
        <p:spPr>
          <a:xfrm>
            <a:off x="647700" y="6248400"/>
            <a:ext cx="571500" cy="533400"/>
          </a:xfrm>
          <a:prstGeom prst="actionButtonReturn">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13</a:t>
            </a:fld>
            <a:endParaRPr lang="en-US"/>
          </a:p>
        </p:txBody>
      </p:sp>
    </p:spTree>
    <p:extLst>
      <p:ext uri="{BB962C8B-B14F-4D97-AF65-F5344CB8AC3E}">
        <p14:creationId xmlns:p14="http://schemas.microsoft.com/office/powerpoint/2010/main" val="195078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Messaging</a:t>
            </a:r>
            <a:endParaRPr lang="en-US" dirty="0"/>
          </a:p>
        </p:txBody>
      </p:sp>
      <p:sp>
        <p:nvSpPr>
          <p:cNvPr id="3" name="Content Placeholder 2"/>
          <p:cNvSpPr>
            <a:spLocks noGrp="1"/>
          </p:cNvSpPr>
          <p:nvPr>
            <p:ph idx="1"/>
          </p:nvPr>
        </p:nvSpPr>
        <p:spPr>
          <a:xfrm>
            <a:off x="457200" y="1600201"/>
            <a:ext cx="8229600" cy="1905000"/>
          </a:xfrm>
        </p:spPr>
        <p:txBody>
          <a:bodyPr>
            <a:normAutofit lnSpcReduction="10000"/>
          </a:bodyPr>
          <a:lstStyle/>
          <a:p>
            <a:r>
              <a:rPr lang="en-US" b="1" dirty="0" smtClean="0"/>
              <a:t>Definition</a:t>
            </a:r>
            <a:r>
              <a:rPr lang="en-US" dirty="0" smtClean="0"/>
              <a:t>: A type of communications service that enables you to create a kind of private chat room with another individual in order to communicate in real time over the internet. Similar to a telephone conversation but text-based, not voice based.  </a:t>
            </a:r>
          </a:p>
        </p:txBody>
      </p:sp>
      <p:pic>
        <p:nvPicPr>
          <p:cNvPr id="6" name="Picture 2" descr="Autocorrect is driving me crazy i feel  like it does that on purpose"/>
          <p:cNvPicPr>
            <a:picLocks noChangeAspect="1" noChangeArrowheads="1"/>
          </p:cNvPicPr>
          <p:nvPr/>
        </p:nvPicPr>
        <p:blipFill rotWithShape="1">
          <a:blip r:embed="rId2">
            <a:extLst>
              <a:ext uri="{28A0092B-C50C-407E-A947-70E740481C1C}">
                <a14:useLocalDpi xmlns:a14="http://schemas.microsoft.com/office/drawing/2010/main" val="0"/>
              </a:ext>
            </a:extLst>
          </a:blip>
          <a:srcRect b="9544"/>
          <a:stretch/>
        </p:blipFill>
        <p:spPr bwMode="auto">
          <a:xfrm>
            <a:off x="6172200" y="3276600"/>
            <a:ext cx="2590800" cy="237397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0842" y="3276600"/>
            <a:ext cx="5638800" cy="2862322"/>
          </a:xfrm>
          <a:prstGeom prst="rect">
            <a:avLst/>
          </a:prstGeom>
          <a:noFill/>
          <a:ln>
            <a:noFill/>
          </a:ln>
        </p:spPr>
        <p:txBody>
          <a:bodyPr wrap="square" rtlCol="0">
            <a:spAutoFit/>
          </a:bodyPr>
          <a:lstStyle/>
          <a:p>
            <a:r>
              <a:rPr lang="en-US" dirty="0" smtClean="0"/>
              <a:t>What is the difference between texting and IM’ing?</a:t>
            </a:r>
          </a:p>
          <a:p>
            <a:pPr marL="285750" indent="-285750">
              <a:buFont typeface="Arial" panose="020B0604020202020204" pitchFamily="34" charset="0"/>
              <a:buChar char="•"/>
            </a:pPr>
            <a:r>
              <a:rPr lang="en-US" b="1" dirty="0" smtClean="0"/>
              <a:t>Networks</a:t>
            </a:r>
            <a:r>
              <a:rPr lang="en-US" dirty="0" smtClean="0"/>
              <a:t> – Texting uses a cellular service. Instant Messaging uses a website—does not need a phone</a:t>
            </a:r>
          </a:p>
          <a:p>
            <a:pPr marL="285750" indent="-285750">
              <a:buFont typeface="Arial" panose="020B0604020202020204" pitchFamily="34" charset="0"/>
              <a:buChar char="•"/>
            </a:pPr>
            <a:r>
              <a:rPr lang="en-US" b="1" dirty="0" smtClean="0"/>
              <a:t>Accessibility</a:t>
            </a:r>
            <a:r>
              <a:rPr lang="en-US" dirty="0" smtClean="0"/>
              <a:t> – Texting  can be done between any two cell phones who pay for the service. With IM, both users must have an account with the same service</a:t>
            </a:r>
          </a:p>
          <a:p>
            <a:pPr marL="285750" indent="-285750">
              <a:buFont typeface="Arial" panose="020B0604020202020204" pitchFamily="34" charset="0"/>
              <a:buChar char="•"/>
            </a:pPr>
            <a:r>
              <a:rPr lang="en-US" b="1" dirty="0" smtClean="0"/>
              <a:t>Transmission</a:t>
            </a:r>
            <a:r>
              <a:rPr lang="en-US" dirty="0" smtClean="0"/>
              <a:t> costs – Texting is paid for with your cell service. IM is free on the computer, but a data plan is required on a cell phone</a:t>
            </a:r>
          </a:p>
          <a:p>
            <a:pPr marL="285750" indent="-285750">
              <a:buFont typeface="Arial" panose="020B0604020202020204" pitchFamily="34" charset="0"/>
              <a:buChar char="•"/>
            </a:pPr>
            <a:r>
              <a:rPr lang="en-US" b="1" dirty="0" smtClean="0"/>
              <a:t>Security</a:t>
            </a:r>
            <a:r>
              <a:rPr lang="en-US" dirty="0" smtClean="0"/>
              <a:t> - IM requires a user name and password</a:t>
            </a:r>
            <a:endParaRPr lang="en-US" dirty="0"/>
          </a:p>
        </p:txBody>
      </p:sp>
      <p:sp>
        <p:nvSpPr>
          <p:cNvPr id="16" name="Action Button: Home 15">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Back or Previous 1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Forward or Next 17">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14</a:t>
            </a:fld>
            <a:endParaRPr lang="en-US"/>
          </a:p>
        </p:txBody>
      </p:sp>
    </p:spTree>
    <p:extLst>
      <p:ext uri="{BB962C8B-B14F-4D97-AF65-F5344CB8AC3E}">
        <p14:creationId xmlns:p14="http://schemas.microsoft.com/office/powerpoint/2010/main" val="3292537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Instant Messaging Safety</a:t>
            </a:r>
            <a:endParaRPr lang="en-US" dirty="0"/>
          </a:p>
        </p:txBody>
      </p:sp>
      <p:sp>
        <p:nvSpPr>
          <p:cNvPr id="3" name="Content Placeholder 2"/>
          <p:cNvSpPr>
            <a:spLocks noGrp="1"/>
          </p:cNvSpPr>
          <p:nvPr>
            <p:ph idx="1"/>
          </p:nvPr>
        </p:nvSpPr>
        <p:spPr>
          <a:xfrm>
            <a:off x="457200" y="1600200"/>
            <a:ext cx="8229600" cy="5181600"/>
          </a:xfrm>
        </p:spPr>
        <p:txBody>
          <a:bodyPr>
            <a:normAutofit fontScale="70000" lnSpcReduction="20000"/>
          </a:bodyPr>
          <a:lstStyle/>
          <a:p>
            <a:r>
              <a:rPr lang="en-US" b="1" dirty="0" smtClean="0"/>
              <a:t>Never </a:t>
            </a:r>
            <a:r>
              <a:rPr lang="en-US" b="1" dirty="0"/>
              <a:t>open pictures, download files, or click links in messages from people you don't know.</a:t>
            </a:r>
            <a:r>
              <a:rPr lang="en-US" dirty="0"/>
              <a:t> If they come from someone you do know, confirm with the sender that the message (and its attachments) is trustworthy. If it's not, close the instant message. </a:t>
            </a:r>
            <a:endParaRPr lang="en-US" dirty="0" smtClean="0"/>
          </a:p>
          <a:p>
            <a:r>
              <a:rPr lang="en-US" b="1" dirty="0"/>
              <a:t>Be careful when you create a screen name.</a:t>
            </a:r>
            <a:r>
              <a:rPr lang="en-US" dirty="0"/>
              <a:t> Each IM program asks you to create a screen name, which is similar to an e-mail address. Your screen name should not provide or allude to personal information. </a:t>
            </a:r>
            <a:endParaRPr lang="en-US" dirty="0" smtClean="0"/>
          </a:p>
          <a:p>
            <a:r>
              <a:rPr lang="en-US" b="1" dirty="0"/>
              <a:t>Create a barrier against unwanted instant messaging.</a:t>
            </a:r>
            <a:r>
              <a:rPr lang="en-US" dirty="0"/>
              <a:t> Do not list your screen name or e-mail address in public areas (such as large Internet directories or online community profiles) or give them to strangers. </a:t>
            </a:r>
            <a:endParaRPr lang="en-US" dirty="0" smtClean="0"/>
          </a:p>
          <a:p>
            <a:r>
              <a:rPr lang="en-US" b="1" dirty="0"/>
              <a:t>Never provide sensitive personal information,</a:t>
            </a:r>
            <a:r>
              <a:rPr lang="en-US" dirty="0"/>
              <a:t> such as your credit card numbers or passwords, in an IM conversation</a:t>
            </a:r>
            <a:r>
              <a:rPr lang="en-US" dirty="0" smtClean="0"/>
              <a:t>.</a:t>
            </a:r>
          </a:p>
          <a:p>
            <a:r>
              <a:rPr lang="en-US" b="1" dirty="0"/>
              <a:t>Block unwanted messages.</a:t>
            </a:r>
            <a:r>
              <a:rPr lang="en-US" dirty="0"/>
              <a:t> Most IM programs allow you to build a contact list (also known as a "buddy list"), which is similar to the address book in your e-mail program. </a:t>
            </a:r>
            <a:endParaRPr lang="en-US" dirty="0" smtClean="0"/>
          </a:p>
          <a:p>
            <a:r>
              <a:rPr lang="en-US" b="1" dirty="0"/>
              <a:t>Don't send personal or private instant messages at work.</a:t>
            </a:r>
            <a:r>
              <a:rPr lang="en-US" dirty="0"/>
              <a:t> Your employer might have a right to view those messages. </a:t>
            </a:r>
            <a:endParaRPr lang="en-US" dirty="0" smtClean="0"/>
          </a:p>
          <a:p>
            <a:r>
              <a:rPr lang="en-US" b="1" dirty="0"/>
              <a:t>If you use a public computer, do not log on automatically. </a:t>
            </a:r>
            <a:r>
              <a:rPr lang="en-US" dirty="0"/>
              <a:t>If you do, people who use that computer after you can see and use your screen name to log on. </a:t>
            </a:r>
            <a:endParaRPr lang="en-US" dirty="0" smtClean="0"/>
          </a:p>
          <a:p>
            <a:r>
              <a:rPr lang="en-US" b="1" dirty="0"/>
              <a:t>When you're not available to receive messages,</a:t>
            </a:r>
            <a:r>
              <a:rPr lang="en-US" dirty="0"/>
              <a:t> be careful how you display this information to other users. For example, you might not want everyone on your contact list to know that you're "Out to Lunch</a:t>
            </a:r>
            <a:r>
              <a:rPr lang="en-US" dirty="0" smtClean="0"/>
              <a:t>."</a:t>
            </a:r>
            <a:endParaRPr lang="en-US" dirty="0"/>
          </a:p>
        </p:txBody>
      </p:sp>
      <p:sp>
        <p:nvSpPr>
          <p:cNvPr id="9" name="Action Button: Back or Previous 8">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Return 9">
            <a:hlinkClick r:id="rId2" action="ppaction://hlinksldjump" highlightClick="1"/>
          </p:cNvPr>
          <p:cNvSpPr/>
          <p:nvPr/>
        </p:nvSpPr>
        <p:spPr>
          <a:xfrm>
            <a:off x="647700" y="6248400"/>
            <a:ext cx="571500" cy="533400"/>
          </a:xfrm>
          <a:prstGeom prst="actionButtonReturn">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15</a:t>
            </a:fld>
            <a:endParaRPr lang="en-US"/>
          </a:p>
        </p:txBody>
      </p:sp>
    </p:spTree>
    <p:extLst>
      <p:ext uri="{BB962C8B-B14F-4D97-AF65-F5344CB8AC3E}">
        <p14:creationId xmlns:p14="http://schemas.microsoft.com/office/powerpoint/2010/main" val="193869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Twitter</a:t>
            </a:r>
            <a:endParaRPr lang="en-US" dirty="0"/>
          </a:p>
        </p:txBody>
      </p:sp>
      <p:sp>
        <p:nvSpPr>
          <p:cNvPr id="3" name="Content Placeholder 2"/>
          <p:cNvSpPr>
            <a:spLocks noGrp="1"/>
          </p:cNvSpPr>
          <p:nvPr>
            <p:ph idx="1"/>
          </p:nvPr>
        </p:nvSpPr>
        <p:spPr/>
        <p:txBody>
          <a:bodyPr/>
          <a:lstStyle/>
          <a:p>
            <a:r>
              <a:rPr lang="en-US" b="1" dirty="0" smtClean="0"/>
              <a:t>Definition</a:t>
            </a:r>
            <a:r>
              <a:rPr lang="en-US" dirty="0" smtClean="0"/>
              <a:t>: A service that enables senders to read “tweets,” which are text messages limited to 140 characters. Registered users can read and post. Unregistered users can only read them. </a:t>
            </a:r>
          </a:p>
          <a:p>
            <a:pPr lvl="1"/>
            <a:r>
              <a:rPr lang="en-US" dirty="0" smtClean="0"/>
              <a:t>Accessed through the website, SMS, or a mobile device app</a:t>
            </a:r>
          </a:p>
          <a:p>
            <a:pPr lvl="1"/>
            <a:r>
              <a:rPr lang="en-US" sz="1800" i="1" dirty="0" smtClean="0"/>
              <a:t>“With </a:t>
            </a:r>
            <a:r>
              <a:rPr lang="en-US" sz="1800" i="1" dirty="0"/>
              <a:t>Twitter, it wasn't clear what it was. They called it a social network, they called it </a:t>
            </a:r>
            <a:r>
              <a:rPr lang="en-US" sz="1800" i="1" dirty="0" err="1"/>
              <a:t>microblogging</a:t>
            </a:r>
            <a:r>
              <a:rPr lang="en-US" sz="1800" i="1" dirty="0"/>
              <a:t>, but it was hard to define, because it didn't replace anything. There was this path of discovery with something like that, where over time you figure out what it is. Twitter actually changed from what we thought it was in the beginning, which we described as status updates and a social utility. It is that, in part, but the insight we eventually came to was Twitter was really more of an information network than it is a social </a:t>
            </a:r>
            <a:r>
              <a:rPr lang="en-US" sz="1800" i="1" dirty="0" smtClean="0"/>
              <a:t>network.” </a:t>
            </a:r>
            <a:r>
              <a:rPr lang="en-US" sz="1800" dirty="0" smtClean="0"/>
              <a:t>~ Evan Williams, creator</a:t>
            </a:r>
            <a:endParaRPr lang="en-US" sz="1800" dirty="0"/>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ttp://upload.wikimedia.org/wikipedia/en/thumb/9/9f/Twitter_bird_logo_2012.svg/200px-Twitter_bird_logo_2012.svg.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1292225" cy="1046703"/>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Return 6">
            <a:hlinkClick r:id="rId4" action="ppaction://hlinksldjump" highlightClick="1"/>
          </p:cNvPr>
          <p:cNvSpPr/>
          <p:nvPr/>
        </p:nvSpPr>
        <p:spPr>
          <a:xfrm>
            <a:off x="647700" y="6248400"/>
            <a:ext cx="571500" cy="533400"/>
          </a:xfrm>
          <a:prstGeom prst="actionButtonReturn">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6" name="Slide Number Placeholder 5"/>
          <p:cNvSpPr>
            <a:spLocks noGrp="1"/>
          </p:cNvSpPr>
          <p:nvPr>
            <p:ph type="sldNum" sz="quarter" idx="12"/>
          </p:nvPr>
        </p:nvSpPr>
        <p:spPr/>
        <p:txBody>
          <a:bodyPr/>
          <a:lstStyle/>
          <a:p>
            <a:fld id="{321A119C-D0B5-42DB-9CFA-2D0DE1375D63}" type="slidenum">
              <a:rPr lang="en-US" smtClean="0"/>
              <a:t>16</a:t>
            </a:fld>
            <a:endParaRPr lang="en-US"/>
          </a:p>
        </p:txBody>
      </p:sp>
    </p:spTree>
    <p:extLst>
      <p:ext uri="{BB962C8B-B14F-4D97-AF65-F5344CB8AC3E}">
        <p14:creationId xmlns:p14="http://schemas.microsoft.com/office/powerpoint/2010/main" val="3896941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Blogs</a:t>
            </a:r>
            <a:endParaRPr lang="en-US" dirty="0"/>
          </a:p>
        </p:txBody>
      </p:sp>
      <p:sp>
        <p:nvSpPr>
          <p:cNvPr id="3" name="Content Placeholder 2"/>
          <p:cNvSpPr>
            <a:spLocks noGrp="1"/>
          </p:cNvSpPr>
          <p:nvPr>
            <p:ph idx="1"/>
          </p:nvPr>
        </p:nvSpPr>
        <p:spPr>
          <a:xfrm>
            <a:off x="457200" y="1676400"/>
            <a:ext cx="8229600" cy="4525963"/>
          </a:xfrm>
        </p:spPr>
        <p:txBody>
          <a:bodyPr/>
          <a:lstStyle/>
          <a:p>
            <a:r>
              <a:rPr lang="en-US" b="1" dirty="0" smtClean="0"/>
              <a:t>Definition</a:t>
            </a:r>
            <a:r>
              <a:rPr lang="en-US" dirty="0" smtClean="0"/>
              <a:t>: </a:t>
            </a:r>
            <a:r>
              <a:rPr lang="en-US" dirty="0"/>
              <a:t>personal website or web page on which an individual records opinions, links to other sites, etc. on a regular basis</a:t>
            </a:r>
            <a:r>
              <a:rPr lang="en-US" dirty="0" smtClean="0"/>
              <a:t>.</a:t>
            </a:r>
          </a:p>
          <a:p>
            <a:pPr lvl="1"/>
            <a:r>
              <a:rPr lang="en-US" dirty="0" smtClean="0"/>
              <a:t>Free to create</a:t>
            </a:r>
          </a:p>
          <a:p>
            <a:pPr lvl="1"/>
            <a:r>
              <a:rPr lang="en-US" dirty="0" smtClean="0"/>
              <a:t>Easy to create, even if you have little to no knowledge of web design</a:t>
            </a:r>
          </a:p>
          <a:p>
            <a:pPr lvl="1"/>
            <a:r>
              <a:rPr lang="en-US" dirty="0" smtClean="0"/>
              <a:t>Generally appear in reverse chronological order, each post is by date</a:t>
            </a:r>
          </a:p>
          <a:p>
            <a:pPr lvl="1"/>
            <a:r>
              <a:rPr lang="en-US" dirty="0" smtClean="0"/>
              <a:t>Generally operated by one user, and is about one specific topic</a:t>
            </a:r>
          </a:p>
          <a:p>
            <a:pPr lvl="2"/>
            <a:r>
              <a:rPr lang="en-US" dirty="0" smtClean="0"/>
              <a:t>Cooking, Mommy blogs, craft blogs, Do It Yourself blogs, Art, Photography,  </a:t>
            </a:r>
            <a:r>
              <a:rPr lang="en-US" dirty="0" err="1" smtClean="0"/>
              <a:t>etc</a:t>
            </a:r>
            <a:endParaRPr lang="en-US" dirty="0" smtClean="0"/>
          </a:p>
          <a:p>
            <a:pPr lvl="1"/>
            <a:r>
              <a:rPr lang="en-US" dirty="0" smtClean="0"/>
              <a:t>Interactive—visitors can become “followers” and leave comments</a:t>
            </a:r>
          </a:p>
          <a:p>
            <a:pPr lvl="1"/>
            <a:r>
              <a:rPr lang="en-US" dirty="0" smtClean="0"/>
              <a:t>Can add advertising. Blogs with high traffic can generate a lot of money for the blog owner</a:t>
            </a:r>
          </a:p>
          <a:p>
            <a:pPr lvl="1"/>
            <a:endParaRPr lang="en-US" dirty="0" smtClean="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Forward or Next 5">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2" descr="data:image/jpeg;base64,/9j/4AAQSkZJRgABAQAAAQABAAD/2wCEAAkGBhQSERUUEhQVFRUWGR4YGBgXFxcUGBweHCAaHBgdHRUXHCYeGB4jGxcVIS8iIycpLywsHB40NTAsNSYrLCkBCQoKDgwOGg8PGjIkHyQ0LCwtLCoyLzQyMCwsLyotLC8sLCksLCwuLCwsKSwsLCk0KS8sLCwvLC8sMC8tKSwtNP/AABEIAKAAoAMBIgACEQEDEQH/xAAcAAACAgMBAQAAAAAAAAAAAAAGBwQFAAIDAQj/xABIEAACAQIDBAYDCwkIAwEAAAABAgMAEQQSIQUGMUETIlFhcYEHkaEVIzJCUlNicpKx0RQkMzRzgrLB4RclQ1RjosLSFpOjg//EABsBAAICAwEAAAAAAAAAAAAAAAQFAwYAAQIH/8QANREAAQMCAwQHCAIDAQAAAAAAAQACAwQRBRIhEzFBUWFxgZGx0fAUFSIjMlKhwSThNELxcv/aAAwDAQACEQMRAD8AeBND2M3hLqzQskcK6NiZPgd4jT/EPfw8a03jx4d2hZssMadLiWHHLrljBHN7G/cLc6WG3t5GxT3PUjXSOMaKi8BoNM1uJ8hpRkEGbehJ5su5E+N3pw19RiMUflSSGJPJF5fu1Fj3ow19cHl7453VvuH30H9NWdNTIQsA3nv8kuMrieHd5po7H2/nNsLOXb/L4k9Y/UmGt/HNRPsva6zAgAo6aPG2jqe8cweRGhpELMbi3G+nLXlry1pwTbGnSGOXOJMXCPhAZekXi0bfKuOB7bHtoGoia22u/wBeuKNp5XOvpu9euCJqq9vbwRYWMyStYXsANWY9ij7zwFScFtFZYVmj1VlzD8D3g6UoPSNtFpMa6E9WEBFHkGY+JJ9goNjMzrFFvfZtwrTFeleUt73CgX6bOx88pArl/ariPmof/p/3oJvVlit35o8NHiWCiKQgL1utre3V/dNFZGDgh87zxRJ/ariPmof/AKf9664b0rShvfIYyv0GdD5Ekj2UCXry9Zs28lraO5p87B3lixUYeNiRezA6MhPAMO/kRoanY7l5/wAqTno/x5TGonxZrxsPEEg+IIpuGYtHGTxsb+IsD7aXVjcjDZGQOzELS3cK99VeVXbc22MMiuylrnLYEDkTz8KRBzjpdHWCsfV6qy3h6qHMVvkobLDE0zWucvAd2gJNu3hW+y98I5X6N1aJzoA2oJ7L2BB8RWznsssFf+r1VqfL1V6TXhqMPOYarZAsqDZeOhcKuIQP7oTysM3C0RtGCOfVVbd9a78bAhw2DeXD4aAMpW5KBrKTZiAdL6igjenEPFgdmyIbNC8yX7HRwR7UNNvAYqPHYNWteOePUfWFmHiDceVWxxLSHDd6/SUNAcC07/X7SS3f23HFKomiikiLDPnQFgDoSG4i3G3jTgxm6GF6JzFhoS+UlLrcFrdW+uovakJtXBvBPJA+rRsU8bcCPEWPnX0HulNbDrCz55cOqRy9zZFa3fYMBfuqWoduc0qOBu9rgkPiccXYkhVPYihAP3Rwp0pveI9mw4qTUuI1t2sSFb7mPlSo9JOyvyXHyACySe+p+9fMPJg1d968cwhwGBHFIkdx/qTfBB7wrf7q6ktIGriO8ZcmtsE5GxsHKOQuo7FlXPb7WelXv0f7wxH1/wDitM/ZWuM2iRwAhj81jYn+NaV2/R/vDE/X/wCK1BH9fYiH/Std0tlQ4jEBMRJ0cYUsTmVM1iAFzNwvflrTX3s2BBNho4ZJRh40dSpuijqggL19OB9lI+H4S/WX7xTR9LEmbBpz9/X7nrcgJcNVqMgNKAd5Nmx4ecxwyiZAqnOCp1N7i6aaWqsvXMVIxOBkjy9JG6ZtVzKVv4X41ONN6iOqttyz/eGG/aD7jTjh/RJ+9/FSZ3LP94Yb9oPuNOWM+9R/vfxUtxE/LPUi6Xevb0MekBveI/2n/FqJM1CvpEktBH+0/wCLVW4nfEEzIV3u9s9YYEAGrKGY8ySL+y9qpN/8COjWYCzqwUkcSDw9RAtV7sTHrLh43U3uoB7iBYj1iqH0ibRVYFjv1nYNbuW9z67CttcdossiDY2MMuHikPFlBPjwPtFTL1XbBw5jw0SEWIQXHedSPbU+9RZhn05rZGiDd6N3zJ+V4EfClY43B30Bb/HjB7cxJ8JL8q4eg/eDMk2De4aM9IgOhAJs625ZX5fSo+3k2AMVGAGMc0bZ4ZQLmNxwNuakXBXmCaBcJg1904pny4PaANpojpBikPVZ4X5taxtxuACPjVbs122SrLZ11I343ZWPHptFwOgijMkw7Xit0I8XLKP3KFPRHvc3ulIsrX/K7k/tBdh6wXHqq99PW15BBFh0Ryrt0kjhGK2X4ClgLXLa2+iO2kxszESpKjwqxkRg6ZVLG6m40AvxFdN1bquHCztF9G+kLdNMWMPK5Crh5M0pOnvNs0g/2L7aWW6b/lePn2liOrh8OxncnhcfoYx2kDLp3DtFNHe+ZcRsy8sowccyoZWlBV0Q2Z0Cni5+Dbx0PA1e7O7YnEQELQbPgIeKJxaXESDUTTA6hQdVU6k2JtYCuWusLLpzbm6vd1MC6YR5JhabEM88i81L/BX91Ai+VKnf1CNo4i/NgR4FVtT5pe7/AO5bYgiSK3TKMuU6dIg4AH5a8LcxWRus7VY9t26JUBuyj9fSFhposmLhYk2zAKJEJHMa3Guvd20C4nBvGxWRGRhyZSp9tcrUUQChwSFdbW23C2IhfDwdHHDbqkKuchsxJAvbs1Jq03x30jxcKRxo/wAMOzOALWB0GpuTfjwtQjauuHwjyMFjRnY8lUsfZWZQt3KuNx0J2hhrcnv5AG9OOM+8xntBPrIIoM3J3PeAlpNMQ65Qo16FD8JmI+ORoB/WjvHxhQijgBYeWWleIuBidbkjKZtiLqLehH0kH3iP9p/xaiyh3fXY8uIhRYgGIe5uQumUjn3kVV4nWeLpmQqzCbsYhI0kweIyCRFZkYkC5AvrYg+q9S9l7lnpemxcnTODcDUi44XJ425AACiHZsJSGNW4qiqeeoAB1qRWOmdqssvb1l68vWXqNh+ILZGivqhbW2NDiozHiI0lQ8mF9e0Hip7xrU2hreLbrK/RxtbL8Ii3E8Br2DXzHZVyAulRNlyG5c0WmEx+JiXkkmTFIO4dKM4Hdmrwbt7QOjbTsP8ASwkUbfaZnHsqENuTfON7Pwr07bm+cb2fhXWUrnMFa7P3Fw8cgmlMmJmX4MuJcylfqLokf7qiiKgb3fmBv0h87W+6jHAY0Sxq68xw7DzHka0QQtggqRUDaO0YE6szoL8mOvjbiPGt9sY0wwSSDiqkjx5e2lLLKWYsxJYm5J4k0pr8Q9ls1ouSnGH4d7VdzjYBMNtqYbliyB2XDfxKTWvunh/85/B/1peV5elXvuX7R+U29xw/cfx5Jie6eH/zn8H/AFr33Sw3PFkjsBC+1VBpd1lZ77l+0flZ7jh+4/jyTV2XtDDHqQul+NgdT366sal4nDZ7a2t3X7O/upQK1jcaEcCKae7O0GmwyO3wtQT2kG1/O1MaKuFZeORqWV+HeyASMdcbl19zPpez+tZ7l/S9n9an1wxOMWO2Y6ngo1Y+CjU0d7HB9qVbV/NQ2wahghcZiCQLakC1yBflmHrrp7l/S9n9aBvSDtt4nidbpMHDJwORVBuDyYvnFxwsAKt93vSXh51CzEQy8Dm/Rk9ofl4Nbz40QcJZkEgZcIUV42hjLrFEXuX9L2f1rPcv6Xs/rU5WuLjUGvaHFHANcqK2r+ag7a2mIIWc8eCjtY8Px8BSpxWOeWYoGIFs0jj4RJ4AHlerbfTeLppyinqRXUdhb4x/l5HtoVklZJekW7KRZ1HHTgQOdMGtsEI51yrSSJoVLxu7EalWbMCOfgaso8WGUMOBAProUx+8IKFVDAnTUW05112Ttm6BPjLp4jlW7Lm6JWnq73R21kl6Jj1ZOHc39eHiBQS+0D3VyO0WBuOIrZbdaDrFN3er9Um+r/MUraOl26MVsuR/jquVx9IW18xrQKap2Ni0zer9lXbAjeB3X+gjXdTdNGjE0wzFtVU8AORI5k0UDZcXzUf2F/CttnD3mP6i/cKG8fuvinkdlxJCsSQM0gsDwFhppwpu2IU0TRHHm57v2kz5XVMrjJJl5b+7RW20t14JlIyKjcmQBSPVofOlrjsG0UjRvxU28ewjxGtNTZGEeKFUkcyMOLG/89Tbvqg3k3QeeYyo6i6gENfiO8ULiFFtoxJGyzuI9ckXhtdsZHRyPu3gdfWqA6ZO4/6mv1m/iNLYimTuQfzNfrN95pfg3+Qeo+ITHG/8cdY8CrPF4o5hHHbORck6hF4ZiOetwBzIPIGqHbW8+HwSkg9JK3O+Zj4ns7hYClxtXfKZ5pnjfKsjaaC4UaIPUAfEmqCWUsSWJJPEk3Prr0WHD9xeexeZz4nvEY15qZtja74mUySHU8ByA7Kg1lZTcANFgkjnFxuUU7m78Pg2CSEthzxXiU+kvd2r6tac0UoZQykFWAII1BB1BB8K+bZWsCaa3of22ZcK0DG5gIy/Ua5X1EMPVSbEIGj5je1PcMqHH5buxDe/WxjhMQSo96luydgPxl8ifURQ6MXTr3u3fGMwzR6Zx1oz2MOHkdQfGkHISjFWBDKSCDxBGhHroBjrhMZG2KsXlDCzaiqPFdRiL94NSxPUTGfCV7XA4iuiuQVISaca3uOwkH+tTY8ZmAI51E6ejL0X7t9PP0zD3qE3HYX4geXwvVWr2F1lsxsi/Bbv/kuy5Qw99kXM/cdLL5D23oMNNPer9Um+r/MUrapuNm8zT0fsq74ELQOHT+gm/s79FH9RfuFDuN38WOR06FjlYrcsF4d1q33R3kR41ikYLIgyi5tmA4WPbbS1EpQdnsp21zqiJroX256X7EjcxtPK5s7L8tbdqEo/SGpIHQtqbaMCfIW1ovrUIOweqqTeXeRII2VWBlIsANbX5nstXQc6nYXzvv2WXJa2oe1kDLHrv/yyW8nE+J++j7du/ua1uNpLePWtS/pk7kD8zX6zfeaQYMf5BPQfEKw42P4wHSPApFrwFXm7m6M+NJ6MBUXRnbRQewW1J7hUbePZBwuJkhI0Vrr3qdUPq08Qabvo+Ke58OS3A5vrXOa/f/SvTqmpMcQezivKKSkEkxZJwQTj/RNiETNHIkpHxbFD5Ekg+dqCcVC0TFZAUZdCGFiPI19FYnFJGpeRlRV1LMQAPEmlrvTvPBimDRbPfGRxnWbLIi2HEKyrcjx07qDp62U6OF/x/SOqcPhGrTbo3/2gjYe62Jx7e8J1Bxduqg8+Z7hejb0Y7EmwmPxMMwAIiU6G6kFuqQfte2jfdTbWHxOHVsMAqL1TGAFKH5JUaDy413wGHBnmm+UFiB7o81/97sPKh5qp78zXBFQUjI8rmm6sqVPpO3JkacYjDRs/SaSKguQw+NYciPaO+mTjNrxxsFOZnIvkRS7W7bKNB3mvcDtWOa4QnMvwlYFGHZdWF/Ol7ZGh1r6o51naJAf+J43/ACs//ras/wDE8b/lZ/8A1tX0XWVLtCuNkF87xbnY1mC/k0wuQLlCAL6ak8BT13c2IuEw8cKfFHWPymPwj5n+VWRNQfdqPiMxX5QRiv2gNajkmaPqNlLHCf8AUXWbdwhlw8qL8JlNvHiB7KUxFOaOQMAQQQdQRqKCt+cbgoGUPE0uJk1SKEkO3e1tFX6R9tqU1+HuqyHRnUeCc4diLaQFkg0PLmg6tulbtPrNRNn72Yf8oCYrDLHETlZ48Q8vRk6DOR1bX42tamgu5GFIuFYj67fjSx2CVLOI7/6TUY5Su4HuHml30zfKPrNaUc7R2Js7D/ppBH3NKQfs3vVYuJ2MTbpvW0gHrtWe5Kp3I9/kte/aRumv480M00N08G0eFjVhYm7W7MxuPZauOyd3cHpLCFkHJs/SDy1tep22duRYWPpJ2yqTlvYnU9w8KYUGHupXGSQ67kvr68VgbFC0nXtJ6ALqn353LXHRgqQk6DqPyParW+KfYfO6defG7OlZM0sDniL9Vu8cVYd4pv8A9p+A+eP2H/Co+N3/ANmTLklZZF7HiZh7RT+GuYwZXEEdaST4LUyHO2NwdzynyStjOI2jmEmLVnW2WOaTJmve+S9kBGnYdas5Nn7RV0d5o4BFbJ+cRRxqF4WjRrEaaixvrxvVzi5N3ybm635L0wHqFWOy9r7Dw5DRKmYcGaN3PkWBtU7q+G2hH480MzBawmxY6/HR3kqvcrczEtiGlEzxwMdXjDQ9KDqQiEAhbk2YgacO5swxBVCqLACwA5AcKF/7T8B88fsP+FdsH6RMFLIsaSks5CqMrDU8NbUHJVNlO8I6PC6iFp+W7mSQUH7U21LHicQDe5kPjYaL5ZbWrhh955UmSUalQRrrcHiDqNOfjRb6QNkRGEz5ffAVW40uCQOsOdqGN0t3RiZB0hIjGY2BsWK5bi/IdcVXpWStm2YPSO9LHNcHWBV1g/SQQffEBXnlGVh3gZiG8Liiifbq26lrAAszXVVvqARa5b6PrtQttPY2FgmBhBzLxucyqe0X4v3cBx41CxmPXLdyUiU8tWYnkAfhOePdxNY6tljJjvc9Hn48vB7Q4fI8Zpd3D14D0bfam85dGRTcNpfLk05265PrqAu2nHlVpitkYd8L02Ha4C5g1yb9oIPA/caqth4JZZlR72N+BtwF6CqBUiZrXO1da1tycQ+z7JxDdG3vcaon3RlZoWJ4Zzb2E2870q8ZgpJtq4yLEt0QLNJI5azNh1t0aIeSkasRyHcadmHgVFCqLKOAFBvpQ3PXF4fpE0xEQsn0weMRtxzcu/uJq2UTNkwRuPC11Wap+0eZGjsQpFtI46FsHhUhw2DC8WjzSSLewdENgouPhG5vbtqVu3tWSF/c7GYl440XNBIgyvKnJOk1KleACi51F9Bek2bjukRZIupLGbZTplI0aNh8kgW9R4ir7aODXH4dXjJjmQ5o24NHIvFSRw1Fj5HspwYW5bBJhM7NconwuEVNcLs6/wDqTFYye+75pD5gVrtHHyqpOL2cjxfGaJknKjmShUH1VI3E3t/LISsoyYmE5J04a/KA+S1vXeielznFrrOHimIaHNu0+CW2IhXAhNobPYthXI6aIElbE2uAdQQdNdQe4kVL9LcwbZ8bKbhpFIPaCpIqSdnqnupABaIoJQvJWdHLWHLrIDVFvoT7h4TNx97/AITb2VHWaxE+rWuj8F+GuiHSO+9krr1l61vWXqtWXsGZRdoHh51MU6VHxEOa3deuwrs/SAhowRK9x3Gy2vVvukfz3D/tV+8VTXq33RP59hv2qfeKyMfEFlW7+PJ/5PgV9Aba2aMRA8RNsw0PYRqD6wKWuAxkmEkaKS6MrZgeOVrWJ+kjDQ+A5ijzfTa7YbBSyJo9gqnsLEAHyvelbubhpcY7YfiArOHY6ofHiQzEXXtNxre7uegfNGZ4zq38+uC8QnmDZWsG8ou2bsz8oeyNYcXBNyvh8sHk3r1Fb78bklkWXD3JjWxjve44ll+l2jn5ajkBxGGnCi6yoefC3E3J0yW1J4W15VpvxvvJiQI0OSLQmxIMhHPWxyX4A8eJ7gcLoGVGZobY8Ty6B5JkcelgyyO3t4c+vzWm7+02AaMXKtq8YNibfGUHTMOznwPIg83P2aNZ7hlIshHPtNuIPKx1GtAkewcRJhPy0jI6a34NIvzluTDmfjDX6xXuLtkSMCOqXOSVeWcKWSQDlmVXB71HZXHsgiqQ2TUt3FWOeobWUZqINA76hxHX+jx8DqqvGYpVzzPcpFcKBqS3A2HM3IQd5PbVlITY24208eVUmPS8+Fw/EDNM3f0YAW//AOjq3lTho1VXcdEBb7bsS4U+6Ci+f9cjXgL8HXty6Annx5muO72FM8zmKZ0To0ZjHlIZiTluHUi+QHv4U3ZYgylWAKsCCDqCDoQRzFqX8vo6nwhZtmTgITmOHnGZCfoyDrLoANfXUxneYixpseBUIgYJA9wuOIULB4EYXbOEYM7flEcsbsxuWKgEXsANBl0A5Uz2YAXOgFJnae28UNo4AYnCnD9HMvWuXVi5yHLIOrlsRpxppzfnJyj9CD12+c+gvavyjz4DibRBr8jdpv495Ut2ZnCPdw7lR7RJOFndf0mNcRxduVgI4/8AYGfzNV3paw4j2dEi8FdFHgFIH3UTYQflOI6b/ChukXYznSRx3AdRf3+6h30y/qK/tV+5qjqT8shH4SLVkZ6Ql5svImDEqusUzSPEJDfRQEdiCoJDdYKCBwJqwwu0IDd48ryZgHeRoog4VVszBwWCMc5YL1msASL0L4qUfksCgi+eViL6i/RAXHL4NVt6TbTLoF6B7IJrucTqT3X3c7aXte3FFHT4aGFWUxzSozhVKEAk5Ouyt8JFAIUHiTcgAEV5B0SyyFZIjFfOkZAu19VQs69Sw0Y35aam9DF6y9c7ToUxpAQQXHW++3O/L1con6eLOkkxiOUksigG7s3MJpkVMptflbmai7roV2hhwbXEy8CCOI4EaGqK9XG6B/PsN+1T762HZnDrXEkOyhksf9Tpw4nTvPoJnb6bdGK6XCq8ccaMAzvmZmdbGyqvAA6EnjrYUDbA25Js/El1yta6ML9VhodCNRwBBqXvxu5Lh8VKxVjHI5dHAJHWNyCRwIJPGuu5e5D4yS8gdIADd/gknkFLDXtJq8xiJkOp+FeGSmaSewHxA+uxWG8m+yYgBjkOlhGgY35++Ssq3UEXyAWvxqgggyWmnAd260cbDQjk7j5HyV+N4cWdsz0X4OFgxDykcBIQV+yoAPnerrbO7UGKUCVLkaKw6rDwI5d3CllRPliMdNoTx9eKdUNMw1AlrRdo4D99HQl1tz0iSYiAwiJY8ws5DFrjsUWGUHzqFupJJE3SpJEljosgZsxAYfF4aM2vfRVtD0WRCJzC8hkt1A7Llv2GyjjwpdyYSRHyMjq97ZcrXv4W1qsyiVjg5+9eh0hpJoXRU+g4g/2nbu9tsYqHOBlYEo63vZhxseY4EHsNV21J+i2lhWbRZY5IQfpXRwPOxrT0fbEfDYY9KMryNnKniBYAA99hfzq03h2EuLhMbEqQQyOOKMPgsKdU7jlBfx3qmVsbGyubFqAdFZ1lB+G27jsN1MVhXxAGgmw9mLDtMZtr6vCp0e9UsmkWBxRP+oEhXzZmv6galMZQolar6eBXUq6hlPEMAQfI8appcQcUTFCSsA6skq6ZraGOIj1Fxw4DXhsuy55/1p1VPmYScp7nlNmfwAUeNXMcYUBVAAAsABYADgABwrWjVvVy8hhVFCqAqqAABoABwAFAnpn/AFBf2q/c1H1AnpjhZsCoVSx6VeAJ5N2UPNqwpjhxtVR9YSOvWXrt7nS/NyfYb8Kz3Ol+bk+w34Unylej7ZvNcb1l67e50vzcn2G/Cs9zpfm5PsN+FZlKzat5rjerjc8/n+G/ap99VvudL83J9hvwq33QwEgx2GJjcDpU+K3b4V2xpzBQVMrTC/XgfBf/2Q==">
            <a:hlinkClick r:id="rId3"/>
          </p:cNvPr>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ata:image/jpeg;base64,/9j/4AAQSkZJRgABAQAAAQABAAD/2wCEAAkGBhQSERUUEhQVFRUWGR4YGBgXFxcUGBweHCAaHBgdHRUXHCYeGB4jGxcVIS8iIycpLywsHB40NTAsNSYrLCkBCQoKDgwOGg8PGjIkHyQ0LCwtLCoyLzQyMCwsLyotLC8sLCksLCwuLCwsKSwsLCk0KS8sLCwvLC8sMC8tKSwtNP/AABEIAKAAoAMBIgACEQEDEQH/xAAcAAACAgMBAQAAAAAAAAAAAAAGBwQFAAIDAQj/xABIEAACAQIDBAYDCwkIAwEAAAABAgMAEQQSIQUGMUETIlFhcYEHkaEVIzJCUlNicpKx0RQkMzRzgrLB4RclQ1RjosLSFpOjg//EABsBAAICAwEAAAAAAAAAAAAAAAQFAwYAAQIH/8QANREAAQMCAwQHCAIDAQAAAAAAAQACAwQRBRIhEzFBUWFxgZGx0fAUFSIjMlKhwSThNELxcv/aAAwDAQACEQMRAD8AeBND2M3hLqzQskcK6NiZPgd4jT/EPfw8a03jx4d2hZssMadLiWHHLrljBHN7G/cLc6WG3t5GxT3PUjXSOMaKi8BoNM1uJ8hpRkEGbehJ5su5E+N3pw19RiMUflSSGJPJF5fu1Fj3ow19cHl7453VvuH30H9NWdNTIQsA3nv8kuMrieHd5po7H2/nNsLOXb/L4k9Y/UmGt/HNRPsva6zAgAo6aPG2jqe8cweRGhpELMbi3G+nLXlry1pwTbGnSGOXOJMXCPhAZekXi0bfKuOB7bHtoGoia22u/wBeuKNp5XOvpu9euCJqq9vbwRYWMyStYXsANWY9ij7zwFScFtFZYVmj1VlzD8D3g6UoPSNtFpMa6E9WEBFHkGY+JJ9goNjMzrFFvfZtwrTFeleUt73CgX6bOx88pArl/ariPmof/p/3oJvVlit35o8NHiWCiKQgL1utre3V/dNFZGDgh87zxRJ/ariPmof/AKf9664b0rShvfIYyv0GdD5Ekj2UCXry9Zs28lraO5p87B3lixUYeNiRezA6MhPAMO/kRoanY7l5/wAqTno/x5TGonxZrxsPEEg+IIpuGYtHGTxsb+IsD7aXVjcjDZGQOzELS3cK99VeVXbc22MMiuylrnLYEDkTz8KRBzjpdHWCsfV6qy3h6qHMVvkobLDE0zWucvAd2gJNu3hW+y98I5X6N1aJzoA2oJ7L2BB8RWznsssFf+r1VqfL1V6TXhqMPOYarZAsqDZeOhcKuIQP7oTysM3C0RtGCOfVVbd9a78bAhw2DeXD4aAMpW5KBrKTZiAdL6igjenEPFgdmyIbNC8yX7HRwR7UNNvAYqPHYNWteOePUfWFmHiDceVWxxLSHDd6/SUNAcC07/X7SS3f23HFKomiikiLDPnQFgDoSG4i3G3jTgxm6GF6JzFhoS+UlLrcFrdW+uovakJtXBvBPJA+rRsU8bcCPEWPnX0HulNbDrCz55cOqRy9zZFa3fYMBfuqWoduc0qOBu9rgkPiccXYkhVPYihAP3Rwp0pveI9mw4qTUuI1t2sSFb7mPlSo9JOyvyXHyACySe+p+9fMPJg1d968cwhwGBHFIkdx/qTfBB7wrf7q6ktIGriO8ZcmtsE5GxsHKOQuo7FlXPb7WelXv0f7wxH1/wDitM/ZWuM2iRwAhj81jYn+NaV2/R/vDE/X/wCK1BH9fYiH/Std0tlQ4jEBMRJ0cYUsTmVM1iAFzNwvflrTX3s2BBNho4ZJRh40dSpuijqggL19OB9lI+H4S/WX7xTR9LEmbBpz9/X7nrcgJcNVqMgNKAd5Nmx4ecxwyiZAqnOCp1N7i6aaWqsvXMVIxOBkjy9JG6ZtVzKVv4X41ONN6iOqttyz/eGG/aD7jTjh/RJ+9/FSZ3LP94Yb9oPuNOWM+9R/vfxUtxE/LPUi6Xevb0MekBveI/2n/FqJM1CvpEktBH+0/wCLVW4nfEEzIV3u9s9YYEAGrKGY8ySL+y9qpN/8COjWYCzqwUkcSDw9RAtV7sTHrLh43U3uoB7iBYj1iqH0ibRVYFjv1nYNbuW9z67CttcdossiDY2MMuHikPFlBPjwPtFTL1XbBw5jw0SEWIQXHedSPbU+9RZhn05rZGiDd6N3zJ+V4EfClY43B30Bb/HjB7cxJ8JL8q4eg/eDMk2De4aM9IgOhAJs625ZX5fSo+3k2AMVGAGMc0bZ4ZQLmNxwNuakXBXmCaBcJg1904pny4PaANpojpBikPVZ4X5taxtxuACPjVbs122SrLZ11I343ZWPHptFwOgijMkw7Xit0I8XLKP3KFPRHvc3ulIsrX/K7k/tBdh6wXHqq99PW15BBFh0Ryrt0kjhGK2X4ClgLXLa2+iO2kxszESpKjwqxkRg6ZVLG6m40AvxFdN1bquHCztF9G+kLdNMWMPK5Crh5M0pOnvNs0g/2L7aWW6b/lePn2liOrh8OxncnhcfoYx2kDLp3DtFNHe+ZcRsy8sowccyoZWlBV0Q2Z0Cni5+Dbx0PA1e7O7YnEQELQbPgIeKJxaXESDUTTA6hQdVU6k2JtYCuWusLLpzbm6vd1MC6YR5JhabEM88i81L/BX91Ai+VKnf1CNo4i/NgR4FVtT5pe7/AO5bYgiSK3TKMuU6dIg4AH5a8LcxWRus7VY9t26JUBuyj9fSFhposmLhYk2zAKJEJHMa3Guvd20C4nBvGxWRGRhyZSp9tcrUUQChwSFdbW23C2IhfDwdHHDbqkKuchsxJAvbs1Jq03x30jxcKRxo/wAMOzOALWB0GpuTfjwtQjauuHwjyMFjRnY8lUsfZWZQt3KuNx0J2hhrcnv5AG9OOM+8xntBPrIIoM3J3PeAlpNMQ65Qo16FD8JmI+ORoB/WjvHxhQijgBYeWWleIuBidbkjKZtiLqLehH0kH3iP9p/xaiyh3fXY8uIhRYgGIe5uQumUjn3kVV4nWeLpmQqzCbsYhI0kweIyCRFZkYkC5AvrYg+q9S9l7lnpemxcnTODcDUi44XJ425AACiHZsJSGNW4qiqeeoAB1qRWOmdqssvb1l68vWXqNh+ILZGivqhbW2NDiozHiI0lQ8mF9e0Hip7xrU2hreLbrK/RxtbL8Ii3E8Br2DXzHZVyAulRNlyG5c0WmEx+JiXkkmTFIO4dKM4Hdmrwbt7QOjbTsP8ASwkUbfaZnHsqENuTfON7Pwr07bm+cb2fhXWUrnMFa7P3Fw8cgmlMmJmX4MuJcylfqLokf7qiiKgb3fmBv0h87W+6jHAY0Sxq68xw7DzHka0QQtggqRUDaO0YE6szoL8mOvjbiPGt9sY0wwSSDiqkjx5e2lLLKWYsxJYm5J4k0pr8Q9ls1ouSnGH4d7VdzjYBMNtqYbliyB2XDfxKTWvunh/85/B/1peV5elXvuX7R+U29xw/cfx5Jie6eH/zn8H/AFr33Sw3PFkjsBC+1VBpd1lZ77l+0flZ7jh+4/jyTV2XtDDHqQul+NgdT366sal4nDZ7a2t3X7O/upQK1jcaEcCKae7O0GmwyO3wtQT2kG1/O1MaKuFZeORqWV+HeyASMdcbl19zPpez+tZ7l/S9n9an1wxOMWO2Y6ngo1Y+CjU0d7HB9qVbV/NQ2wahghcZiCQLakC1yBflmHrrp7l/S9n9aBvSDtt4nidbpMHDJwORVBuDyYvnFxwsAKt93vSXh51CzEQy8Dm/Rk9ofl4Nbz40QcJZkEgZcIUV42hjLrFEXuX9L2f1rPcv6Xs/rU5WuLjUGvaHFHANcqK2r+ag7a2mIIWc8eCjtY8Px8BSpxWOeWYoGIFs0jj4RJ4AHlerbfTeLppyinqRXUdhb4x/l5HtoVklZJekW7KRZ1HHTgQOdMGtsEI51yrSSJoVLxu7EalWbMCOfgaso8WGUMOBAProUx+8IKFVDAnTUW05112Ttm6BPjLp4jlW7Lm6JWnq73R21kl6Jj1ZOHc39eHiBQS+0D3VyO0WBuOIrZbdaDrFN3er9Um+r/MUraOl26MVsuR/jquVx9IW18xrQKap2Ni0zer9lXbAjeB3X+gjXdTdNGjE0wzFtVU8AORI5k0UDZcXzUf2F/CttnD3mP6i/cKG8fuvinkdlxJCsSQM0gsDwFhppwpu2IU0TRHHm57v2kz5XVMrjJJl5b+7RW20t14JlIyKjcmQBSPVofOlrjsG0UjRvxU28ewjxGtNTZGEeKFUkcyMOLG/89Tbvqg3k3QeeYyo6i6gENfiO8ULiFFtoxJGyzuI9ckXhtdsZHRyPu3gdfWqA6ZO4/6mv1m/iNLYimTuQfzNfrN95pfg3+Qeo+ITHG/8cdY8CrPF4o5hHHbORck6hF4ZiOetwBzIPIGqHbW8+HwSkg9JK3O+Zj4ns7hYClxtXfKZ5pnjfKsjaaC4UaIPUAfEmqCWUsSWJJPEk3Prr0WHD9xeexeZz4nvEY15qZtja74mUySHU8ByA7Kg1lZTcANFgkjnFxuUU7m78Pg2CSEthzxXiU+kvd2r6tac0UoZQykFWAII1BB1BB8K+bZWsCaa3of22ZcK0DG5gIy/Ua5X1EMPVSbEIGj5je1PcMqHH5buxDe/WxjhMQSo96luydgPxl8ifURQ6MXTr3u3fGMwzR6Zx1oz2MOHkdQfGkHISjFWBDKSCDxBGhHroBjrhMZG2KsXlDCzaiqPFdRiL94NSxPUTGfCV7XA4iuiuQVISaca3uOwkH+tTY8ZmAI51E6ejL0X7t9PP0zD3qE3HYX4geXwvVWr2F1lsxsi/Bbv/kuy5Qw99kXM/cdLL5D23oMNNPer9Um+r/MUrapuNm8zT0fsq74ELQOHT+gm/s79FH9RfuFDuN38WOR06FjlYrcsF4d1q33R3kR41ikYLIgyi5tmA4WPbbS1EpQdnsp21zqiJroX256X7EjcxtPK5s7L8tbdqEo/SGpIHQtqbaMCfIW1ovrUIOweqqTeXeRII2VWBlIsANbX5nstXQc6nYXzvv2WXJa2oe1kDLHrv/yyW8nE+J++j7du/ua1uNpLePWtS/pk7kD8zX6zfeaQYMf5BPQfEKw42P4wHSPApFrwFXm7m6M+NJ6MBUXRnbRQewW1J7hUbePZBwuJkhI0Vrr3qdUPq08Qabvo+Ke58OS3A5vrXOa/f/SvTqmpMcQezivKKSkEkxZJwQTj/RNiETNHIkpHxbFD5Ekg+dqCcVC0TFZAUZdCGFiPI19FYnFJGpeRlRV1LMQAPEmlrvTvPBimDRbPfGRxnWbLIi2HEKyrcjx07qDp62U6OF/x/SOqcPhGrTbo3/2gjYe62Jx7e8J1Bxduqg8+Z7hejb0Y7EmwmPxMMwAIiU6G6kFuqQfte2jfdTbWHxOHVsMAqL1TGAFKH5JUaDy413wGHBnmm+UFiB7o81/97sPKh5qp78zXBFQUjI8rmm6sqVPpO3JkacYjDRs/SaSKguQw+NYciPaO+mTjNrxxsFOZnIvkRS7W7bKNB3mvcDtWOa4QnMvwlYFGHZdWF/Ol7ZGh1r6o51naJAf+J43/ACs//ras/wDE8b/lZ/8A1tX0XWVLtCuNkF87xbnY1mC/k0wuQLlCAL6ak8BT13c2IuEw8cKfFHWPymPwj5n+VWRNQfdqPiMxX5QRiv2gNajkmaPqNlLHCf8AUXWbdwhlw8qL8JlNvHiB7KUxFOaOQMAQQQdQRqKCt+cbgoGUPE0uJk1SKEkO3e1tFX6R9tqU1+HuqyHRnUeCc4diLaQFkg0PLmg6tulbtPrNRNn72Yf8oCYrDLHETlZ48Q8vRk6DOR1bX42tamgu5GFIuFYj67fjSx2CVLOI7/6TUY5Su4HuHml30zfKPrNaUc7R2Js7D/ppBH3NKQfs3vVYuJ2MTbpvW0gHrtWe5Kp3I9/kte/aRumv480M00N08G0eFjVhYm7W7MxuPZauOyd3cHpLCFkHJs/SDy1tep22duRYWPpJ2yqTlvYnU9w8KYUGHupXGSQ67kvr68VgbFC0nXtJ6ALqn353LXHRgqQk6DqPyParW+KfYfO6defG7OlZM0sDniL9Vu8cVYd4pv8A9p+A+eP2H/Co+N3/ANmTLklZZF7HiZh7RT+GuYwZXEEdaST4LUyHO2NwdzynyStjOI2jmEmLVnW2WOaTJmve+S9kBGnYdas5Nn7RV0d5o4BFbJ+cRRxqF4WjRrEaaixvrxvVzi5N3ybm635L0wHqFWOy9r7Dw5DRKmYcGaN3PkWBtU7q+G2hH480MzBawmxY6/HR3kqvcrczEtiGlEzxwMdXjDQ9KDqQiEAhbk2YgacO5swxBVCqLACwA5AcKF/7T8B88fsP+FdsH6RMFLIsaSks5CqMrDU8NbUHJVNlO8I6PC6iFp+W7mSQUH7U21LHicQDe5kPjYaL5ZbWrhh955UmSUalQRrrcHiDqNOfjRb6QNkRGEz5ffAVW40uCQOsOdqGN0t3RiZB0hIjGY2BsWK5bi/IdcVXpWStm2YPSO9LHNcHWBV1g/SQQffEBXnlGVh3gZiG8Liiifbq26lrAAszXVVvqARa5b6PrtQttPY2FgmBhBzLxucyqe0X4v3cBx41CxmPXLdyUiU8tWYnkAfhOePdxNY6tljJjvc9Hn48vB7Q4fI8Zpd3D14D0bfam85dGRTcNpfLk05265PrqAu2nHlVpitkYd8L02Ha4C5g1yb9oIPA/caqth4JZZlR72N+BtwF6CqBUiZrXO1da1tycQ+z7JxDdG3vcaon3RlZoWJ4Zzb2E2870q8ZgpJtq4yLEt0QLNJI5azNh1t0aIeSkasRyHcadmHgVFCqLKOAFBvpQ3PXF4fpE0xEQsn0weMRtxzcu/uJq2UTNkwRuPC11Wap+0eZGjsQpFtI46FsHhUhw2DC8WjzSSLewdENgouPhG5vbtqVu3tWSF/c7GYl440XNBIgyvKnJOk1KleACi51F9Bek2bjukRZIupLGbZTplI0aNh8kgW9R4ir7aODXH4dXjJjmQ5o24NHIvFSRw1Fj5HspwYW5bBJhM7NconwuEVNcLs6/wDqTFYye+75pD5gVrtHHyqpOL2cjxfGaJknKjmShUH1VI3E3t/LISsoyYmE5J04a/KA+S1vXeielznFrrOHimIaHNu0+CW2IhXAhNobPYthXI6aIElbE2uAdQQdNdQe4kVL9LcwbZ8bKbhpFIPaCpIqSdnqnupABaIoJQvJWdHLWHLrIDVFvoT7h4TNx97/AITb2VHWaxE+rWuj8F+GuiHSO+9krr1l61vWXqtWXsGZRdoHh51MU6VHxEOa3deuwrs/SAhowRK9x3Gy2vVvukfz3D/tV+8VTXq33RP59hv2qfeKyMfEFlW7+PJ/5PgV9Aba2aMRA8RNsw0PYRqD6wKWuAxkmEkaKS6MrZgeOVrWJ+kjDQ+A5ijzfTa7YbBSyJo9gqnsLEAHyvelbubhpcY7YfiArOHY6ofHiQzEXXtNxre7uegfNGZ4zq38+uC8QnmDZWsG8ou2bsz8oeyNYcXBNyvh8sHk3r1Fb78bklkWXD3JjWxjve44ll+l2jn5ajkBxGGnCi6yoefC3E3J0yW1J4W15VpvxvvJiQI0OSLQmxIMhHPWxyX4A8eJ7gcLoGVGZobY8Ty6B5JkcelgyyO3t4c+vzWm7+02AaMXKtq8YNibfGUHTMOznwPIg83P2aNZ7hlIshHPtNuIPKx1GtAkewcRJhPy0jI6a34NIvzluTDmfjDX6xXuLtkSMCOqXOSVeWcKWSQDlmVXB71HZXHsgiqQ2TUt3FWOeobWUZqINA76hxHX+jx8DqqvGYpVzzPcpFcKBqS3A2HM3IQd5PbVlITY24208eVUmPS8+Fw/EDNM3f0YAW//AOjq3lTho1VXcdEBb7bsS4U+6Ci+f9cjXgL8HXty6Annx5muO72FM8zmKZ0To0ZjHlIZiTluHUi+QHv4U3ZYgylWAKsCCDqCDoQRzFqX8vo6nwhZtmTgITmOHnGZCfoyDrLoANfXUxneYixpseBUIgYJA9wuOIULB4EYXbOEYM7flEcsbsxuWKgEXsANBl0A5Uz2YAXOgFJnae28UNo4AYnCnD9HMvWuXVi5yHLIOrlsRpxppzfnJyj9CD12+c+gvavyjz4DibRBr8jdpv495Ut2ZnCPdw7lR7RJOFndf0mNcRxduVgI4/8AYGfzNV3paw4j2dEi8FdFHgFIH3UTYQflOI6b/ChukXYznSRx3AdRf3+6h30y/qK/tV+5qjqT8shH4SLVkZ6Ql5svImDEqusUzSPEJDfRQEdiCoJDdYKCBwJqwwu0IDd48ryZgHeRoog4VVszBwWCMc5YL1msASL0L4qUfksCgi+eViL6i/RAXHL4NVt6TbTLoF6B7IJrucTqT3X3c7aXte3FFHT4aGFWUxzSozhVKEAk5Ouyt8JFAIUHiTcgAEV5B0SyyFZIjFfOkZAu19VQs69Sw0Y35aam9DF6y9c7ToUxpAQQXHW++3O/L1con6eLOkkxiOUksigG7s3MJpkVMptflbmai7roV2hhwbXEy8CCOI4EaGqK9XG6B/PsN+1T762HZnDrXEkOyhksf9Tpw4nTvPoJnb6bdGK6XCq8ccaMAzvmZmdbGyqvAA6EnjrYUDbA25Js/El1yta6ML9VhodCNRwBBqXvxu5Lh8VKxVjHI5dHAJHWNyCRwIJPGuu5e5D4yS8gdIADd/gknkFLDXtJq8xiJkOp+FeGSmaSewHxA+uxWG8m+yYgBjkOlhGgY35++Ssq3UEXyAWvxqgggyWmnAd260cbDQjk7j5HyV+N4cWdsz0X4OFgxDykcBIQV+yoAPnerrbO7UGKUCVLkaKw6rDwI5d3CllRPliMdNoTx9eKdUNMw1AlrRdo4D99HQl1tz0iSYiAwiJY8ws5DFrjsUWGUHzqFupJJE3SpJEljosgZsxAYfF4aM2vfRVtD0WRCJzC8hkt1A7Llv2GyjjwpdyYSRHyMjq97ZcrXv4W1qsyiVjg5+9eh0hpJoXRU+g4g/2nbu9tsYqHOBlYEo63vZhxseY4EHsNV21J+i2lhWbRZY5IQfpXRwPOxrT0fbEfDYY9KMryNnKniBYAA99hfzq03h2EuLhMbEqQQyOOKMPgsKdU7jlBfx3qmVsbGyubFqAdFZ1lB+G27jsN1MVhXxAGgmw9mLDtMZtr6vCp0e9UsmkWBxRP+oEhXzZmv6galMZQolar6eBXUq6hlPEMAQfI8appcQcUTFCSsA6skq6ZraGOIj1Fxw4DXhsuy55/1p1VPmYScp7nlNmfwAUeNXMcYUBVAAAsABYADgABwrWjVvVy8hhVFCqAqqAABoABwAFAnpn/AFBf2q/c1H1AnpjhZsCoVSx6VeAJ5N2UPNqwpjhxtVR9YSOvWXrt7nS/NyfYb8Kz3Ol+bk+w34Unylej7ZvNcb1l67e50vzcn2G/Cs9zpfm5PsN+FZlKzat5rjerjc8/n+G/ap99VvudL83J9hvwq33QwEgx2GJjcDpU+K3b4V2xpzBQVMrTC/XgfBf/2Q==">
            <a:hlinkClick r:id="rId3"/>
          </p:cNvPr>
          <p:cNvSpPr>
            <a:spLocks noChangeAspect="1" noChangeArrowheads="1"/>
          </p:cNvSpPr>
          <p:nvPr/>
        </p:nvSpPr>
        <p:spPr bwMode="auto">
          <a:xfrm>
            <a:off x="307975" y="-7620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6" name="Picture 6" descr="http://cdn.appstorm.net/web.appstorm.net/files/2010/10/Blogging-Platform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054" y="61546"/>
            <a:ext cx="1386254" cy="1386254"/>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8"/>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17</a:t>
            </a:fld>
            <a:endParaRPr lang="en-US"/>
          </a:p>
        </p:txBody>
      </p:sp>
    </p:spTree>
    <p:extLst>
      <p:ext uri="{BB962C8B-B14F-4D97-AF65-F5344CB8AC3E}">
        <p14:creationId xmlns:p14="http://schemas.microsoft.com/office/powerpoint/2010/main" val="262702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Blogs</a:t>
            </a:r>
            <a:endParaRPr lang="en-US" dirty="0"/>
          </a:p>
        </p:txBody>
      </p:sp>
      <p:sp>
        <p:nvSpPr>
          <p:cNvPr id="3" name="Content Placeholder 2"/>
          <p:cNvSpPr>
            <a:spLocks noGrp="1"/>
          </p:cNvSpPr>
          <p:nvPr>
            <p:ph idx="1"/>
          </p:nvPr>
        </p:nvSpPr>
        <p:spPr/>
        <p:txBody>
          <a:bodyPr>
            <a:normAutofit lnSpcReduction="10000"/>
          </a:bodyPr>
          <a:lstStyle/>
          <a:p>
            <a:r>
              <a:rPr lang="en-US" dirty="0" smtClean="0"/>
              <a:t>Blogging is free. There are many </a:t>
            </a:r>
            <a:r>
              <a:rPr lang="en-US" b="1" dirty="0" smtClean="0"/>
              <a:t>platforms</a:t>
            </a:r>
            <a:r>
              <a:rPr lang="en-US" dirty="0" smtClean="0"/>
              <a:t> that can be used. If you are using the free version, your blog will have that platform’s name in the URL. If it is an upgraded pay version, the URL will just be the name and .com.</a:t>
            </a:r>
          </a:p>
          <a:p>
            <a:r>
              <a:rPr lang="en-US" dirty="0" smtClean="0"/>
              <a:t>Popular blog platforms:</a:t>
            </a:r>
          </a:p>
          <a:p>
            <a:pPr lvl="1"/>
            <a:r>
              <a:rPr lang="en-US" dirty="0" err="1" smtClean="0"/>
              <a:t>Wordpress</a:t>
            </a:r>
            <a:endParaRPr lang="en-US" dirty="0" smtClean="0"/>
          </a:p>
          <a:p>
            <a:pPr lvl="1"/>
            <a:r>
              <a:rPr lang="en-US" dirty="0" smtClean="0"/>
              <a:t>Blogger</a:t>
            </a:r>
          </a:p>
          <a:p>
            <a:pPr lvl="1"/>
            <a:r>
              <a:rPr lang="en-US" dirty="0" err="1" smtClean="0"/>
              <a:t>Typepad</a:t>
            </a:r>
            <a:endParaRPr lang="en-US" dirty="0" smtClean="0"/>
          </a:p>
          <a:p>
            <a:pPr lvl="1"/>
            <a:r>
              <a:rPr lang="en-US" dirty="0" err="1" smtClean="0"/>
              <a:t>Blogsmith</a:t>
            </a:r>
            <a:endParaRPr lang="en-US" dirty="0"/>
          </a:p>
          <a:p>
            <a:pPr lvl="1"/>
            <a:r>
              <a:rPr lang="en-US" dirty="0" smtClean="0"/>
              <a:t>Movable</a:t>
            </a:r>
          </a:p>
          <a:p>
            <a:pPr lvl="1"/>
            <a:r>
              <a:rPr lang="en-US" dirty="0" smtClean="0"/>
              <a:t>Gawker</a:t>
            </a:r>
          </a:p>
          <a:p>
            <a:pPr lvl="1"/>
            <a:r>
              <a:rPr lang="en-US" dirty="0" smtClean="0"/>
              <a:t>Drupal</a:t>
            </a:r>
            <a:endParaRPr lang="en-US" dirty="0"/>
          </a:p>
          <a:p>
            <a:pPr lvl="1"/>
            <a:r>
              <a:rPr lang="en-US" dirty="0" smtClean="0"/>
              <a:t>MANY others!</a:t>
            </a:r>
          </a:p>
        </p:txBody>
      </p:sp>
      <p:pic>
        <p:nvPicPr>
          <p:cNvPr id="12290" name="Picture 2" descr="http://farm4.static.flickr.com/3082/3199175512_7d4d7a0858_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81400"/>
            <a:ext cx="5524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Home 4">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Forward or Next 6">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8" name="Slide Number Placeholder 7"/>
          <p:cNvSpPr>
            <a:spLocks noGrp="1"/>
          </p:cNvSpPr>
          <p:nvPr>
            <p:ph type="sldNum" sz="quarter" idx="12"/>
          </p:nvPr>
        </p:nvSpPr>
        <p:spPr/>
        <p:txBody>
          <a:bodyPr/>
          <a:lstStyle/>
          <a:p>
            <a:fld id="{321A119C-D0B5-42DB-9CFA-2D0DE1375D63}" type="slidenum">
              <a:rPr lang="en-US" smtClean="0"/>
              <a:t>18</a:t>
            </a:fld>
            <a:endParaRPr lang="en-US"/>
          </a:p>
        </p:txBody>
      </p:sp>
    </p:spTree>
    <p:extLst>
      <p:ext uri="{BB962C8B-B14F-4D97-AF65-F5344CB8AC3E}">
        <p14:creationId xmlns:p14="http://schemas.microsoft.com/office/powerpoint/2010/main" val="428804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Blogging Activity</a:t>
            </a:r>
            <a:endParaRPr lang="en-US" dirty="0"/>
          </a:p>
        </p:txBody>
      </p:sp>
      <p:sp>
        <p:nvSpPr>
          <p:cNvPr id="3" name="Content Placeholder 2"/>
          <p:cNvSpPr>
            <a:spLocks noGrp="1"/>
          </p:cNvSpPr>
          <p:nvPr>
            <p:ph idx="1"/>
          </p:nvPr>
        </p:nvSpPr>
        <p:spPr/>
        <p:txBody>
          <a:bodyPr/>
          <a:lstStyle/>
          <a:p>
            <a:r>
              <a:rPr lang="en-US" dirty="0" smtClean="0"/>
              <a:t>Do a search online and find a blog for each of the following categories:</a:t>
            </a:r>
          </a:p>
          <a:p>
            <a:pPr lvl="1"/>
            <a:r>
              <a:rPr lang="en-US" dirty="0" smtClean="0"/>
              <a:t>Photography</a:t>
            </a:r>
          </a:p>
          <a:p>
            <a:pPr lvl="1"/>
            <a:r>
              <a:rPr lang="en-US" dirty="0" smtClean="0"/>
              <a:t>Art</a:t>
            </a:r>
          </a:p>
          <a:p>
            <a:pPr lvl="1"/>
            <a:r>
              <a:rPr lang="en-US" dirty="0" smtClean="0"/>
              <a:t>Music</a:t>
            </a:r>
          </a:p>
          <a:p>
            <a:pPr lvl="1"/>
            <a:r>
              <a:rPr lang="en-US" dirty="0" smtClean="0"/>
              <a:t>Reading</a:t>
            </a:r>
          </a:p>
          <a:p>
            <a:pPr lvl="1"/>
            <a:r>
              <a:rPr lang="en-US" dirty="0" smtClean="0"/>
              <a:t>Do It Yourself</a:t>
            </a:r>
          </a:p>
          <a:p>
            <a:pPr lvl="1"/>
            <a:r>
              <a:rPr lang="en-US" dirty="0" smtClean="0"/>
              <a:t>Cooking</a:t>
            </a:r>
          </a:p>
          <a:p>
            <a:r>
              <a:rPr lang="en-US" dirty="0" smtClean="0"/>
              <a:t>Write down your answers in your packet. </a:t>
            </a:r>
            <a:endParaRPr lang="en-US" dirty="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19</a:t>
            </a:fld>
            <a:endParaRPr lang="en-US"/>
          </a:p>
        </p:txBody>
      </p:sp>
    </p:spTree>
    <p:extLst>
      <p:ext uri="{BB962C8B-B14F-4D97-AF65-F5344CB8AC3E}">
        <p14:creationId xmlns:p14="http://schemas.microsoft.com/office/powerpoint/2010/main" val="2601834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Electronic Communication</a:t>
            </a:r>
            <a:endParaRPr lang="en-US" dirty="0"/>
          </a:p>
        </p:txBody>
      </p:sp>
      <p:sp>
        <p:nvSpPr>
          <p:cNvPr id="4" name="Rounded Rectangle 3">
            <a:hlinkClick r:id="rId3" action="ppaction://hlinksldjump"/>
          </p:cNvPr>
          <p:cNvSpPr/>
          <p:nvPr/>
        </p:nvSpPr>
        <p:spPr>
          <a:xfrm>
            <a:off x="273709" y="1590095"/>
            <a:ext cx="1967181"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1. E-mail</a:t>
            </a:r>
            <a:endParaRPr lang="en-US" sz="3200" dirty="0">
              <a:latin typeface="+mj-lt"/>
            </a:endParaRPr>
          </a:p>
        </p:txBody>
      </p:sp>
      <p:sp>
        <p:nvSpPr>
          <p:cNvPr id="6" name="Rounded Rectangle 5">
            <a:hlinkClick r:id="rId4" action="ppaction://hlinksldjump"/>
          </p:cNvPr>
          <p:cNvSpPr/>
          <p:nvPr/>
        </p:nvSpPr>
        <p:spPr>
          <a:xfrm>
            <a:off x="6335598" y="1618375"/>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3. Blogs</a:t>
            </a:r>
            <a:endParaRPr lang="en-US" sz="3200" dirty="0">
              <a:latin typeface="+mj-lt"/>
            </a:endParaRPr>
          </a:p>
        </p:txBody>
      </p:sp>
      <p:sp>
        <p:nvSpPr>
          <p:cNvPr id="7" name="Rounded Rectangle 6">
            <a:hlinkClick r:id="rId5" action="ppaction://hlinksldjump"/>
          </p:cNvPr>
          <p:cNvSpPr/>
          <p:nvPr/>
        </p:nvSpPr>
        <p:spPr>
          <a:xfrm>
            <a:off x="3712627" y="2849117"/>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mj-lt"/>
              </a:rPr>
              <a:t>5. Teleconferencing</a:t>
            </a:r>
            <a:endParaRPr lang="en-US" sz="2800" dirty="0">
              <a:latin typeface="+mj-lt"/>
            </a:endParaRPr>
          </a:p>
        </p:txBody>
      </p:sp>
      <p:sp>
        <p:nvSpPr>
          <p:cNvPr id="8" name="Rounded Rectangle 7">
            <a:hlinkClick r:id="rId6" action="ppaction://hlinksldjump"/>
          </p:cNvPr>
          <p:cNvSpPr/>
          <p:nvPr/>
        </p:nvSpPr>
        <p:spPr>
          <a:xfrm>
            <a:off x="914400" y="3173667"/>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6. Skype</a:t>
            </a:r>
            <a:endParaRPr lang="en-US" sz="3200" dirty="0">
              <a:latin typeface="+mj-lt"/>
            </a:endParaRPr>
          </a:p>
        </p:txBody>
      </p:sp>
      <p:sp>
        <p:nvSpPr>
          <p:cNvPr id="9" name="Rounded Rectangle 8">
            <a:hlinkClick r:id="rId7" action="ppaction://hlinksldjump"/>
          </p:cNvPr>
          <p:cNvSpPr/>
          <p:nvPr/>
        </p:nvSpPr>
        <p:spPr>
          <a:xfrm>
            <a:off x="4755644" y="4419600"/>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8. Social Networks</a:t>
            </a:r>
            <a:endParaRPr lang="en-US" sz="3200" dirty="0">
              <a:latin typeface="+mj-lt"/>
            </a:endParaRPr>
          </a:p>
        </p:txBody>
      </p:sp>
      <p:sp>
        <p:nvSpPr>
          <p:cNvPr id="11" name="Rounded Rectangle 10">
            <a:hlinkClick r:id="rId8" action="ppaction://hlinksldjump"/>
          </p:cNvPr>
          <p:cNvSpPr/>
          <p:nvPr/>
        </p:nvSpPr>
        <p:spPr>
          <a:xfrm>
            <a:off x="1937856" y="4468281"/>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7. Chat Rooms</a:t>
            </a:r>
            <a:endParaRPr lang="en-US" sz="3200" dirty="0">
              <a:latin typeface="+mj-lt"/>
            </a:endParaRPr>
          </a:p>
        </p:txBody>
      </p:sp>
      <p:sp>
        <p:nvSpPr>
          <p:cNvPr id="13" name="Action Button: Home 12">
            <a:hlinkClick r:id="rId9"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Back or Previous 1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hlinkClick r:id="rId10" action="ppaction://hlinksldjump"/>
          </p:cNvPr>
          <p:cNvSpPr/>
          <p:nvPr/>
        </p:nvSpPr>
        <p:spPr>
          <a:xfrm>
            <a:off x="6495851" y="3344417"/>
            <a:ext cx="1981200"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4. Podcasts</a:t>
            </a:r>
            <a:endParaRPr lang="en-US" sz="3200" dirty="0">
              <a:latin typeface="+mj-lt"/>
            </a:endParaRPr>
          </a:p>
        </p:txBody>
      </p:sp>
      <p:sp>
        <p:nvSpPr>
          <p:cNvPr id="19" name="Rounded Rectangle 18">
            <a:hlinkClick r:id="rId11" action="ppaction://hlinksldjump"/>
          </p:cNvPr>
          <p:cNvSpPr/>
          <p:nvPr/>
        </p:nvSpPr>
        <p:spPr>
          <a:xfrm>
            <a:off x="3366819" y="5693184"/>
            <a:ext cx="1981200" cy="990600"/>
          </a:xfrm>
          <a:prstGeom prst="roundRect">
            <a:avLst/>
          </a:prstGeom>
          <a:solidFill>
            <a:schemeClr val="accent3">
              <a:lumMod val="75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Situation Quiz</a:t>
            </a:r>
            <a:endParaRPr lang="en-US" sz="3200" dirty="0">
              <a:latin typeface="+mj-lt"/>
            </a:endParaRPr>
          </a:p>
        </p:txBody>
      </p:sp>
      <p:sp>
        <p:nvSpPr>
          <p:cNvPr id="37" name="Notched Right Arrow 36"/>
          <p:cNvSpPr/>
          <p:nvPr/>
        </p:nvSpPr>
        <p:spPr>
          <a:xfrm rot="2752697">
            <a:off x="1315705" y="4442675"/>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8" name="Notched Right Arrow 37"/>
          <p:cNvSpPr/>
          <p:nvPr/>
        </p:nvSpPr>
        <p:spPr>
          <a:xfrm>
            <a:off x="2514600" y="1885664"/>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40" name="Notched Right Arrow 39"/>
          <p:cNvSpPr/>
          <p:nvPr/>
        </p:nvSpPr>
        <p:spPr>
          <a:xfrm rot="12730744">
            <a:off x="5874667" y="3525281"/>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6" name="Rounded Rectangle 45">
            <a:hlinkClick r:id="rId12" action="ppaction://hlinksldjump"/>
          </p:cNvPr>
          <p:cNvSpPr/>
          <p:nvPr/>
        </p:nvSpPr>
        <p:spPr>
          <a:xfrm>
            <a:off x="3332254" y="1618375"/>
            <a:ext cx="1967181" cy="990600"/>
          </a:xfrm>
          <a:prstGeom prst="roundRect">
            <a:avLst/>
          </a:prstGeom>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mj-lt"/>
              </a:rPr>
              <a:t>2. Cell Phones</a:t>
            </a:r>
            <a:endParaRPr lang="en-US" sz="3200" dirty="0">
              <a:latin typeface="+mj-lt"/>
            </a:endParaRPr>
          </a:p>
        </p:txBody>
      </p:sp>
      <p:sp>
        <p:nvSpPr>
          <p:cNvPr id="47" name="Notched Right Arrow 46"/>
          <p:cNvSpPr/>
          <p:nvPr/>
        </p:nvSpPr>
        <p:spPr>
          <a:xfrm>
            <a:off x="5578794" y="1885663"/>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8" name="Notched Right Arrow 47"/>
          <p:cNvSpPr/>
          <p:nvPr/>
        </p:nvSpPr>
        <p:spPr>
          <a:xfrm rot="5400000">
            <a:off x="7166531" y="2758322"/>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49" name="Notched Right Arrow 48"/>
          <p:cNvSpPr/>
          <p:nvPr/>
        </p:nvSpPr>
        <p:spPr>
          <a:xfrm rot="8609673">
            <a:off x="3065554" y="3456617"/>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0" name="Notched Right Arrow 49"/>
          <p:cNvSpPr/>
          <p:nvPr/>
        </p:nvSpPr>
        <p:spPr>
          <a:xfrm>
            <a:off x="4049144" y="4648599"/>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1" name="Notched Right Arrow 50"/>
          <p:cNvSpPr/>
          <p:nvPr/>
        </p:nvSpPr>
        <p:spPr>
          <a:xfrm rot="7847817">
            <a:off x="5427126" y="5628484"/>
            <a:ext cx="533400" cy="388463"/>
          </a:xfrm>
          <a:prstGeom prst="notched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2" name="Footer Placeholder 11"/>
          <p:cNvSpPr>
            <a:spLocks noGrp="1"/>
          </p:cNvSpPr>
          <p:nvPr>
            <p:ph type="ftr" sz="quarter" idx="11"/>
          </p:nvPr>
        </p:nvSpPr>
        <p:spPr/>
        <p:txBody>
          <a:bodyPr/>
          <a:lstStyle/>
          <a:p>
            <a:r>
              <a:rPr lang="en-US" smtClean="0"/>
              <a:t>©Megan Rees, 2013</a:t>
            </a:r>
            <a:endParaRPr lang="en-US"/>
          </a:p>
        </p:txBody>
      </p:sp>
      <p:sp>
        <p:nvSpPr>
          <p:cNvPr id="14" name="Slide Number Placeholder 13"/>
          <p:cNvSpPr>
            <a:spLocks noGrp="1"/>
          </p:cNvSpPr>
          <p:nvPr>
            <p:ph type="sldNum" sz="quarter" idx="12"/>
          </p:nvPr>
        </p:nvSpPr>
        <p:spPr/>
        <p:txBody>
          <a:bodyPr/>
          <a:lstStyle/>
          <a:p>
            <a:fld id="{321A119C-D0B5-42DB-9CFA-2D0DE1375D63}" type="slidenum">
              <a:rPr lang="en-US" smtClean="0"/>
              <a:t>2</a:t>
            </a:fld>
            <a:endParaRPr lang="en-US"/>
          </a:p>
        </p:txBody>
      </p:sp>
    </p:spTree>
    <p:extLst>
      <p:ext uri="{BB962C8B-B14F-4D97-AF65-F5344CB8AC3E}">
        <p14:creationId xmlns:p14="http://schemas.microsoft.com/office/powerpoint/2010/main" val="2753122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Podcasts</a:t>
            </a:r>
            <a:endParaRPr lang="en-US" dirty="0"/>
          </a:p>
        </p:txBody>
      </p:sp>
      <p:sp>
        <p:nvSpPr>
          <p:cNvPr id="3" name="Content Placeholder 2"/>
          <p:cNvSpPr>
            <a:spLocks noGrp="1"/>
          </p:cNvSpPr>
          <p:nvPr>
            <p:ph idx="1"/>
          </p:nvPr>
        </p:nvSpPr>
        <p:spPr/>
        <p:txBody>
          <a:bodyPr>
            <a:normAutofit lnSpcReduction="10000"/>
          </a:bodyPr>
          <a:lstStyle/>
          <a:p>
            <a:r>
              <a:rPr lang="en-US" b="1" dirty="0" smtClean="0"/>
              <a:t>Definition</a:t>
            </a:r>
            <a:r>
              <a:rPr lang="en-US" dirty="0" smtClean="0"/>
              <a:t>: A multimedia digital file made available on the Internet for downloading to a portable media player, computer, etc.</a:t>
            </a:r>
          </a:p>
          <a:p>
            <a:r>
              <a:rPr lang="en-US" dirty="0" smtClean="0"/>
              <a:t>Generally come in episodes that you download.</a:t>
            </a:r>
          </a:p>
          <a:p>
            <a:pPr lvl="1"/>
            <a:r>
              <a:rPr lang="en-US" dirty="0" smtClean="0"/>
              <a:t>If you subscribe, new episodes will be downloaded automatically</a:t>
            </a:r>
          </a:p>
          <a:p>
            <a:pPr lvl="1"/>
            <a:r>
              <a:rPr lang="en-US" dirty="0" smtClean="0"/>
              <a:t>Most podcasts are free. Can be found in the iTunes store</a:t>
            </a:r>
          </a:p>
          <a:p>
            <a:r>
              <a:rPr lang="en-US" dirty="0" smtClean="0"/>
              <a:t>Popular podcasts include</a:t>
            </a:r>
          </a:p>
          <a:p>
            <a:pPr lvl="1"/>
            <a:r>
              <a:rPr lang="en-US" dirty="0" smtClean="0"/>
              <a:t>Ted Talks</a:t>
            </a:r>
          </a:p>
          <a:p>
            <a:pPr lvl="1"/>
            <a:r>
              <a:rPr lang="en-US" dirty="0" smtClean="0"/>
              <a:t>The American Life</a:t>
            </a:r>
          </a:p>
          <a:p>
            <a:pPr lvl="1"/>
            <a:r>
              <a:rPr lang="en-US" dirty="0" smtClean="0"/>
              <a:t>NPR: Wait Wait…Don’t Tell Me</a:t>
            </a:r>
          </a:p>
          <a:p>
            <a:pPr lvl="1"/>
            <a:r>
              <a:rPr lang="en-US" dirty="0" err="1" smtClean="0"/>
              <a:t>Freakonomics</a:t>
            </a:r>
            <a:r>
              <a:rPr lang="en-US" dirty="0" smtClean="0"/>
              <a:t> Radio</a:t>
            </a:r>
          </a:p>
          <a:p>
            <a:pPr lvl="1"/>
            <a:r>
              <a:rPr lang="en-US" dirty="0" smtClean="0"/>
              <a:t>Stuff you should know</a:t>
            </a:r>
            <a:endParaRPr lang="en-US" dirty="0"/>
          </a:p>
        </p:txBody>
      </p:sp>
      <p:sp>
        <p:nvSpPr>
          <p:cNvPr id="6" name="Action Button: Home 5">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 descr="data:image/jpeg;base64,/9j/4AAQSkZJRgABAQAAAQABAAD/2wCEAAkGBhAPEA4PEA8QEA8QEBAPEBAPEA8PDxAUFRAVFBUQGBQXHSYeGBkkGRUUHy8gIycpLCwsFR4xNTAqNSYrLCkBCQoKDgwOGg8PGiocHBwpKSkpKSwsLywsKSkpKSwpLCkpKik1KSkpLCkpLC01KSkpKSkpLCkpKSopLCkpLCwpNf/AABEIANYA6wMBIgACEQEDEQH/xAAcAAEAAgMBAQEAAAAAAAAAAAAABQYBAwQCBwj/xABREAABAwIABwYQCwcDBQEAAAABAAIDBBEFBhIhMUFRYXGBkZOxBxMWFyIyQlJTcnOSobLB0RQVIzM0VGKDs9PhJDVDY4KiwiXS8JSjw/HyCP/EABkBAQADAQEAAAAAAAAAAAAAAAABAgMEBf/EACgRAAICAQIFBQEBAQEAAAAAAAABAhEDElEEEzEyMxQhQXGhUoEiQv/aAAwDAQACEQMRAD8A+4oiIAiIgCIsIDKKKr8ZqeG4L8tw0tjGVbcJ0DhKhZsfu8gzfak9gHtW8OGyz90jSOKUuiLeipXXAf4Bnnu/2p1wX+BZ57vctPRZtv1FuRPYuqKk9cF/gGee73J1wn+BZ57vcnos236hyJ7F2RUnrhP8Czz3e5OuG7wLPPd7k9Fm2/UORPYuyKk9cJ/gGee73J1w3eAZ57vcnos236hyJ7F2RUnrhP8AAM893uTrhP8AAs893uT0Wbb9Q5E9i7IqT1wn+BZ57vcs9cF/gWee73J6LNt+ociexdUVK64D/As893uXpmP7tcDbbj3f7U9Fm2/UORPYuaKvUeOsD7B7XxnbbLbxtz+hTsFQ2RocxzXNOhzSCOMLCeKcO5UZyg49UbERFmVCIiAIiIAiIgCIiA8TTNY1z3ENa0XJOgBUjD+M75SWMuyPRbQ53jHV4vHsW/GzDJc4xNPYxm3jSDSd5uYDdP2Vy4AwHl2mlF26WNPdfaO4vSwYo4483J/h144KK1SOGgwFLPZx7CPU5w0+K1T1NivC3S0vO15zcQzKabHZZsq5OJnLp7IrLLJnE3A8I/hR8m086fFMXg4+TZ7l2rK59ctzLUzh+KIvBx8mz3LPxNF4OPk2e5d1lkBRzJbjUzg+JYvBx8kz3LPxHF4OPkme5d4C9BRzJbkamR/xFF3kfJMWfiCLvI+SYpEL0FXmS3I1MjfiCHvI+SYs9T8PeR8kxSSynMluNT3I0Yvw95HyTFnqfh7yPkmKSWU5k9xqe5G9T8PeR8kxctRirC7+EzfZdh9CnQshSs010ZKnJfJRK/FJzbmJxJHcPzO4He9R1DhKWmkNi5jgeyBBsdxzdfPsK+lyRBwsQoDDuAWyjY8do/8AxO4u7Fxer/nJ7o3hmv2kSOB8MsqW5uxeAMpl76dDgdbd3jUivmVBUyU8oHavY6wB0X1sP2XaOI6l9GoqpssbJG9q8XF9I2g7oNxwLm4nBy3a6Mzy49LtdGb0RFymIREQBERAFz4QqxDFLKe4Y52+QMw410KDxxlyaV32pYGcBmbdXxx1SS3LRVtIqFHSmecMOcC5edoBu48LifOV3iYABYWzWAGgDYq5ijDcSya3ODP8jzhWdd3FTuWn4R0ZXbrYLCyi5DAwsgIsqLIFlkBcFfhiOG47Z/ejVvnUoiSqqajXkMOy7Rx6SoSbJosE9fFH28jQdl7niGdcb8ZYBoy3bzbc5CjIsDNHbOJ3BmC6W4PiHcDhuedW0IUjb1Vx+DfxtWxmNUR0skHA0+1afgzO8b5oWHUcZ0sbxWTQiaRJQ4dp36JADseC3nzLua4EXBBG0G4VYkwRGdF27xuPStLaSeE3ied4Zr77TmKhwI0lvWVX6HGbPkTtyToygDbhbqU6yQOAIIIOcEG4KzaaKtUbAsheVkKCD2FiRgcCCgKygKXjbg21pQM7SGP3R3LvZwrvxLrspskR1ZMo/qJa7+5pP9SksOUuXG8d8xzeG1wqpiZORVsbqdDODwOiI5yvRUuZw7T+DqT1Y3fwX9EReccoREQBERAFX8ePoo8vT/itVgVex5+iff0/4oWuHyR+y8O5HDih8z9471WqfVfxQ+Z+8fzBWBb8R5GXydzCWWVlc7ZmYUJhHDDnu6VBn1F49Ntg3VnDFe5zvg8Wk5nker7+JZpaRsYsM5Ok7f0VooskaKTBjW53dk70D3rsc4AEkgAZyTmAWmtrWQsdJI6zRxk6gBrKpVbhGeucQPk4AczdW+e+PoC1jBy6FkmycwjjlDHcRgyu2g5Mfna+BREmMtbL820MH2WD1nr1TYOjj0C7u+dnP6LfJK1ou5waNriAPSuuOBfJsse5wmrwgc/TX+cwcy9MwvhCPPlF43Wxv5hdHYbpxm6czgJPMt8FdFJ2kjHbjXAniVuVEty0b6PHcg5M8Vtro7g+a73qyUWEIp25Ubw4a7aRuEaQqxLC14s5odvqOfQSQO6bTvcCNQ7a2z7Q3Csp4NjOWPYvdRStkFnDeOscK44J5aR1x2cROcav0K58AYxNqRkOs2YDO3U4Dum+0alMOaCCCLg6RqK5WvhmRL0dYyVoew3B4wdh3VvCqTHupJA9tzE7M5vs39hVpgma9rXtN2uFwVhKNGbVG4LIXhegVUg0V/ajxgqNil9Oi8nU/wDiV4rj2I8YKjYpH9vj8nU88a7sHhn9G8OyR9EREXCYBERAEREAVdx7+iff0/4oViVcx8+iff0/4oWuHyR+y8O5HDiefkfvH+q1WIKuYnfNfeP9UKyLbiPIy+XuYXHhWu6TGXDtj2LN/bwaV2KBrXdOqcnuIRwF2v08ywXuzNGMHUuQ3Kd27s5vpG4uolZUHjZXGODIb28x6WLabd16M3Ctkr9i/UgsJVhrpiASKeM2b9r7W+fQF1sYGgACwGYALXSUwjYGjVpO06ytWFK7pMT5NYFmja45h/zcXoQioo6oxpHFhrDwh+TjAdKeEMvt2ncUJ8XzTHLmebnUc7uLQFtwXSfxn53vJIJ3e63yuioqyHshijdNUSXMcTCASBpe5xzMYNbitaSWqfQv7JWzSMCR7XnhHuWqXAQ0seQdWV7xoUk/A1QBeXCFJC7wcNNJUhu4ZHPbfgAUdNhF9OflnwzQ3sainy29LubAywv7Jg+0C4byyXEYZOuhRZYM3UGHZYHCOou5mpxzuG6D3Q9KtDHhwDgQQRcEZwRtVfqKdsrbHODnBGrYQmLNW5rn0z9LbuZ7QNzXxrWUdJdqiSr6QtIniJbIw5Rtrtr3+dW3AuFRUxNkGZw7F7djh7DpUCtWBJvg9XkaI6gWA1B2kem4/qXLmh7WjHJH5Lg9gcC05wcxWvAVSYpHU7j2LuyjO7+o9IW1ceE4zkiRuZ0ZDgdy/wDwriatHOWkFZBXPR1IkjY8d00HeOscd1vuuczNNeexHjBUbFE/t8fk6nnjV3rz2I8YKjYoH9vj8nU88a7sHhmb4+yR9HREXCYBERAEREAVbx++h/f0/wCKFZFW8f8A6H9/T/iha4fJH7Lw7kcGJp+S+8f6oVlVZxN+a+8f6oVmWvE+RlsvczzLJktc46GguPALqAwW05Bee2e4uPH/AO1LYYdaCXdbbjIC46aPJYwbGjmWUCsT0qpjC7LrImaoosu26T/8q22VVwlH+2TH+XGBxLpxdyNIdTWoLGm7hBGNDpDf0D/JT+QorDsHzL9TJBfeNvcu9s6rNIh0AbwXz+mxzMc9adDpJMlr9fS2Xa2PcHdbpK+mdKXxTGnBTqarnjIIBeXxnU5jyS0jm4CubjpPSq6GOdukStdjY91+yKh5cOSE3BOsb4OkHcXPHg9xF1omgLDnXmPUcvufTcQa501JkuzmF5jHi2DmjgBtwBS0jCyqpnjujkn1eZy4+h7gh0NGHPFnTvMtjpDSAG8YF+EKbmp8qenHekvO5bP7F7WNvlJM7ov/AJVkwuHC1w1kg7aN7XA8PvspDIXPhGK8UniqZU0S+hcGOygCNBAI4RdZc24IOg5itdCPkovJs9ULfZeYchnFuQhkkR0xvI4D+oKmLqDwV2NTMNTmNdxEe8qbusJdTOXU0V57EeMFR8Tv3hH5Kp541dq49iPGCpGJv7wZ5Ko5412YPDM2x9kj6SiIuEwCIiAIiIAq10QPoZ8vB+KFZVWuiD9CPloPxAtcPkj9lodyI/Ez5v7x/qhWgKrYlfN/eP8AVCtK04nyMtl7mcWGxeB/9PrBaQMw3l14SZlQyD7JPFn9i5o84B2gcyyiVR5soDC0FqkO7+IDha73EKxWUfhmmuxrxpjOV/SczvfwLXHKpWXi6ZD5C1VVIJGOYdY4jqK7MhMhd2o6LIelaSMl2Z7MzvYVHYx4t09XGOn2YWXyJrta5h1i5zEbhUjjRVfB4HTtHygLWMJ0XcbDK2jSeBUOuwe+bs5HumkPdSG4Hit0AcCpPIqp+5Dl8GrqehjJaK6jcNRMoYeEZ+dSOBcRaV7xJJPFUlpuIonNMdxrdnu4blgFC9T7tziC2QYCLXAm2+OxcN0OGcFYa18opaPpbowBc5gPQvGD6W7nTOFi7MwbG7eFQWLNc90wpJ3ulbkGSIuN39iRdrj3QtnBOxXPIXSp6kaarNGQtNZFdhaNLi1o3y4BduQttFTZcrO9j+UO/oaOO54FE50iG6RMMYAANgA4hZerL1ZZsuA5rNNGP2kn+V/kpa6jaNvy0h2Ma3jN13ErOXUqzVWu7Eb4VKxM/eDPJVHOxXKrPYjfCpmJf7wZ5Ko52Lsw+KZtDskfS0RFwmAREQBERAFWeiF9CPloPxArMqz0Q/oR8tB+IFrh8kfstDuRHYlH5MeO/wBUK1KqYlfNjx3+qFarrTivIy2XuYcLgg68yjqcWbknS0lp4CpC65ZGWeTqfn4R+nMsIsojyhF17yVjJVrJISWl6WcnudLTubN8LzkKalgDhY/qDtUfLTFunRqOorohkv2ZrGRTOiTH/p8h2SQn/uAe1fOqLDFTCAAWyNsOxeAbbmdfVOiBT5WDav7LWP4pWr5CyXMN4cyiXuwyZbjdJrpIidtiFonxnqH5mxRRbrWi/GVHdMTpiqQWLoeZb8I3e4ucIJSTv5IX1XIXzToXRZVbUO7ymt50jP1X1IR3zDOVpF0iyZzlm5fUANJOxSlFS9LbY9sTdx3dm8F6pqPJ7I53atjf1XRkrKeS/YpKVnlZWcleZdGbScw4VnZQUQzOd3zieAZgui68NbYADULLN1Ug1VZ7Eb4VNxK/eDPJVHOxXCqOYb4VOxJ/eLPJVHOxdmHxTN4dkj6aiIuE5wiIgCIiAKs9EP6EfLQfiBWZVjoifQneWg/EC1w+SP2Wh3IjcSj8mPHf6oVpuqriV82PKP8AVCtK04ryMtl7mZXiVlxbXpG4V6RcxmaQs2XpzdfGllayTxZC2692SyWCExnwUJaOsY3S6nmAGnP0skekBfnNkuYby/UxYDmOg5jvHSvyzhWnME88J0xSyRH+h5b7FdSLJnrpqdNXF01Omq1kn1roLUGWK6Y6MqGIcAc487V9TjhDdA96pfQcosjBokIzzzyyf0ttGPSx3GrzZUlIq2eLLNl6sllQizzZeAM99mYe0r2/ZxrzdSDJKwSsErySpJNdSc3CFUMSf3izyVRzsVtqDm4QqliR+8WeSqOdi7MXin9G0O2R9OREXAc4REQBERAFWOiJ9Bd5aD8QKzqt9EGLKwfOR3DopOBsrSfRdaYnU4/ZaHciGxKf2Fv5jhxtCtd1RMUKuzns8WRvBmPOFemuuARoOdb8XGsjL5VUjKLCLkMjKwiIAiIgC/OfRcoPg+FanNZs4jqG7uW2zv72vX6MXx7/APQWCLtoqxo7UvppDuH5SMnhEg4QpTJPkXTkEy48vdU9iNgn4ZhGip9LXTMdJ5Nhy3/2tPGrWD9L4p4N+C0NFARZ0dPGHD7ZblP/ALiVKpdYLlQgyvLnLyXrzdTRIusErBK8kqxJklebrF1i6sDxO7Nwqp4jH/UWeRn52Kew1V9LikdsaQN92Yc6guh7FlV5OqOmffffIwDmK68arDNm8VUGfTkRF55zBERAEREAXNhGibPDLC7tZY3xnec0i/pXSiA+KYOnfTyWcLSwPdFI3aWnJcN4jPwhfSMF17XtbY3a4XafYoDoi4uuY44RhaS3JDatjc5yR2tQBuDM7cAOoqDwHhzpNgTlROz5s+T9oe5epJLicdrqjqa5kbXU+lrCj6HCjXtByg5p0OGfjXeHXzjOvNlFxdM5mqMol0VSAiIgC8T07JGlkjGvY7S17Q9p3wcxXpEBH9TlF9Tpf+nh/wBq3UuC6eEl0UEMTiLExRRxkjZdoC6brySpBkleSUJXklSSZJXklCV4JUkmSV5JS683VgZuvD32WHygKvYbxgDbsjN5NBcNDN7aeZa48bm6ReMW3SOLGfCWW4RNOZhu87XbOAc6nuhjg8iGaqcPpDw2PyUd2g8Li871lS8E4JkwhOKaMkMFnVMo/hMJ0X792cAb51L7JTUzImMjY0NYxoYxo0NaBYDiW3FTUIrFH/S+VpLQjaiIvPOcIiIAiIgCIiAwRdfOsZuh3JG50+Dg0sJyn0ZIaL63QuOZviHNsI0L6MtNVUiNpceAaydivCcoO4loycXaPilHhx0MhZlPgmHbwzNMb+FjtO+rHSY4Eduw+NGfYfepzC2DI636RDHMNQewOydxp0t4FCSdC+lPafCIdyKoktxPygF2epjPvibc1S7kSDMc49r+GO/MvfVnF3zuTKiOtXF9ZruXj/LTrVxfWa7l4vy1S8P8srcNmS3VnF3zuTKdWcXfO5MqJ61cX1mu5eL8tOtVF9ZruXi/LS8P8sXDZkv1Zxd87kysdWUXfO5MqJ61cX1mu5eL8tOtXF9ZruXj/LS8P8sXDZkr1ZRd87kynVjFtdyZUV1q4vrNdy8f5adauL6zXcvF+WpvD/LJuGzJTqwh753JlOq+Ha7kyovrVxfWa7l4vy061cX1mu5eL8tRqw/yxcNmSfVbD3zuTKdVkPfO5MqM61cX1mu5eL8tOtXF9ZruXi/LU6sOzFw2ZJHGyHa7kyuefG5ncse47tmD2rl61cX1mu5eL8tZb0LIO6nrHjY6oAH9rQfSpU8K/wDLFw2IrCuNLiDlyNiZrANr7hOkrOA8WqvCBBjY6mpjpqZmFrnD+VGc7vGNm7+hWOhxJpKYh7KZmWNEkmVNIN0OeSRwK3YLwhldg89lqJ7rc31E+KaWmC0h5vaoqj3gPAUFFC2GBuS0Z3OJynyOOmR7u6cf+WCkERcV2YBERAEREAREQBERAeXvDQSdAUZLGZHZTtGobApCRmUdwI2JSiTkjptgstzaYb66A1Zsp1CzT8HGwJ8HGwLdZLKLZBp+DjYE+DjYFuslktg0/BxsCfBxsC3WSyWwaOkDYE6QNgW+yWSwaOkDYE6QNgW+yWS2DR0gbAnSBsC3WSyWDT0gbAsGnGxb7JZLByOpuFc0lGDnGY7ilLLy6O6nVuTZrpZy4Wd2w07u6uhaOla9YW4FQQZREUAIiIAiIgCIiAxZZREAREQBERAEREAREQBERAEREAREQBERAEREBiyyiIAiIgCIiA//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data:image/jpeg;base64,/9j/4AAQSkZJRgABAQAAAQABAAD/2wCEAAkGBxQTEhQUEhQUFRQUFRUYGBcWFRQYFRQXFRQXFxUUFRUYHCggGBwlHBQVITEhJSkrLi4uFyEzODUsNyktLisBCgoKDg0OGhAQGiwkHyQsLCwsLCwsLCwsLCwsLCwsLCwsLCwsLCwsLCwsLCwsLCwsLCwsLCwsLCwsLCwsLCwsLP/AABEIAOEA4QMBIgACEQEDEQH/xAAcAAABBAMBAAAAAAAAAAAAAAAAAQQFBgIDBwj/xABGEAABAwEEBgUJBgQFBAMAAAABAAIDEQQFITEGEkFRYXEigZGhsQcTMkJScsHR4SNigpKywhQVovBDU3OT0iQzNPFjg6P/xAAYAQEBAQEBAAAAAAAAAAAAAAAAAQIDBP/EACMRAQEAAgEEAgIDAAAAAAAAAAABAhEhAxIxQTJRQmETInH/2gAMAwEAAhEDEQA/AO4oQhAIQhAIQhAISE0xOSibbfrW4RjWO/1fqrJtZNpclMLTe8TPW1jubj35Kt2q2vk9NxI3ZDsRDYnuyFBvOC12/bXakptIXeowD3iT3CiZSXtKfXI5AD6rfHdQ9Z3Z8ynLLDGPVrzqVeF1EO+0vOb3Hm4/NayaqxNiaMmgdQWabVWqrNtocMnOHJxCsSwdGDmAeoJsREd6Styeeuh8U9h0gePSa08qg/FbX2Jh9UdWHgm0l1D1XEc8U4TUSlnvqJ2ZLT97LtGCkWuBFQajeFT5rA9uyo4Y92a12e0vjPRcW+HWFO36TtXVChLFfwOEgp94ZdY2KZjeHCoIIO0ZLNmmbNMkIQogQhCAQhCAQhCAQhCAQhCATW3W9kQ6Rx2NGZ+nFN71vQR9FuL+5vE/JVvpSO2ucf76gtTFqYt1uvF8pxNG7GjLr3pbNd7nYnojjmeQT+yXeG4nF3cOXzTxa22bwWRrMhjvOJ+i3pVptdrZE3WkcGN3k58AMyeAURtQqleOmoFRAzW+8+oHUwYnrIVetl/2iT0pXAbmdAcujQnrJW508q3MK6ZLIG4uIaOJA8U0dfFnGc8P+4z5rltC41xJPWVtbZJDkx/5XfJb/i/bXZHTG3zZzlPD/uM+adxTNd6Lmu90g+C5QbJJ7D/yu+S1OYQcRQ8RQp/F+zsjr6Fy+yX5aI/RlfTc46w5UdWnUp+79Ndk8f4o/iwn49SxenlGbhVxWqezNf6Q69vasLDb45m60Tw4baZj3mnEdacrDKGtN2uGLekO/wCq02S2PiNWnmDkeYU+m1rsTX8Hb/nvV2H93Xm2XDJ3snxB2p8qVNC6N2OBzBHiCp26L316MkwdsOx3DgVm4/TFxTCEIWWQhCEAhCEAhCEAo297y82NVvpn+kbyt95W0RMrmTg0bz8lVmNdK/e4mpPxWsY1jBBC6R285knxKnLNZwwUHWdpS2eAMFB/7O8rYtbaCEKk6UaTF1YoHdHJzxm7e1h9njt5ZpLbqLJtI39pW2KrIaPkGBPqMPV6R4DDwVJtNpkmfrPc57z19TQMhwC2Xfd7pThg0Zu2DgN5VksdhZGOiMdpOZ613kmP+u0kiFstyPOLzqjdm75BScF1RN9XWO92PdkpCiKJbRraymQA5JaLIprJecLcDLEDu1217KqKcUQW1zTZl6QHKaL87fmnbSCKjEbxkgZTXZG7NoB3tw8MFGWq4nDGM63A4HtyPcrDRFFZaimxvfE+oLmPbtFQR9FcLi0uDqMtFGu2SZNPvj1Txy5LVarI2QUcK7jtHIquXjdjosc2b93B25LJkWSuqIVA0Y0kMNI5STFkDmY/m3hs2blfmuBAINQcQRkQciCuGUuN1XLLHTGaIOFHCo/vEKCtlkMZ3g5H+9qsCxljDgQRUFTbLC5b01ug89LYfa4Hj4qYVMtVnMbu8H+9qsdz3h51tD6bc+P3lMp7ZyntIIQhZZCEIQCRzqAk4AJVDaRWujRGM3Yn3fqfBWTaybRF42syyVFaZNHD5lSthsuo37xzPwTO57N655N+JUst36bIhKo2/wC8xZ4XPw1j0WDe45dQxJ5KEm0DpnfmrWzxnEj7Rw2A/wCGOJGfDDaaVq6btMpqcGDM7/uhabHZ3TSUqSXElzjnnVzjxx7SrjBCGNDWigGS9EnbNO8mppjHGGgBooBkAsqLOibXjbWQxl7zgNm1x2NHFZC2mdsbS57g1ozJ8OJ4Kp3npc41EDdUe24VceIbkOuqhb0vOS0Pq7KvRYMm8BvPFPbDcm2X8o+J+S749OTnJ0mMnlFz2iSU9Nz3ncST2DZ1LJl3SnJjuvDxVqhhDRRoAHALPVWu/Xhe5U3XbKPUPVQ+C1RSSRHol8buBLT171cdVYyRBwo4AjcRUJ3/AGdyPu3S17aCYa7faFA8fB3dzVusVrZK3WjcHDvB3EZgqmW24wcY8D7JyPI7FF2K2SWeSratcMHNOThucNo/sLNwmXxS4y+HTqJHNqKHEHZvTa6LyZaIw9uByc3a07uW4p7RcHNVb4uvzfSb6B/pO7kpjQy/NUiCQ9Fx+zJ9Vx9Tkdm488JB7AQQRUEUI3hVC9LCYn09U4tPDdzC18pqnnh1eiFDaK3t/EQ9I/aR0a/j7L+sDtBU0vPZpws1dNNps4e0g9R3HeoOGR0MldrTiN42jkVYlHXvZqjXGbc+I+iQT0Ewe0ObkRVbFX9HLXQmM5HFvPaPj1FWBZs0xZoIQhRCE0xKp87zNKSPWOHAbO5WG/Z9WI73dHtz7gVE3JDiXnZgPj8O1bx+28ftJxxhoAGQFFklQoEXO9Nbw85OWA9GHo83H0z4D8Kv14WkRRPkPqNc7mQMB1mgXLbsgMszQ7GpLnHftdXn8V16U526dOe1huGxebjqR0n0J4D1R8etSVFnRFFq3bbCi5xpLepnl6J+zZUMG/e/r8KK46WW3zVmdQ0c/oD8VdY/lDu5UzR+yazy85My945dnyXXpT8q6YT2kbpu3zY1nemf6eAUkAsgE0va8GwR65FSSGsbte92DWj5pll7pa22m0MjGs9waK0FdpOQAzJ4BaBapXYxWS0PB2u83EOyV7Xdy13e8MPnHkPmIxf7IObIx6re80qaqQ/mvFea9W+nHLq/Rp5+cf8Acsc7RvaYZf6Y3lx6gt1ltTJK6jqkekCCHNO5zDQtPAhbf5rxTS2zNkoT0ZG+jIKazeFdrd7TgUnVy9k6v2eaqY3pdwlbueMj8DwWd0XgJg4GgkjdqvaMq7HN+64Yj6J6QvRjl7jtKqlzXi6zTBxrSuq9u8Vxw3jMfVdMY4EAg1BAIIyIORC59pJY6ESDbg7nsPw6grHoRbdeAsOcRp+F2Lf3DqV6k3O4zm5tP0TO9rF52MgekMW8xs68k/oii4uap6L3h5m0NJNGv6DuTjgeo0PKq6fRcr0gsupM7c/pDrzHbXtXRLgtnnrPE8mpLaO95vRce0V61OrPbPUns/QQlQuTkrs7DFJhsILeWz5K3QSh7Q4ZOAKgr6hq0O2tz5H6+Kc6Nz1YWeycOTvrXtVvMMvCYQhCwwruk0tXtbuFe0/TvTuwxasbRwqeZxUZb+naSPvBvUKA+BU4t+m/REJUKIrunVo1bLq/5j2t6hV5/Qq3olB/3H8mjxP7VK+UWTowN3mQ9gaP3FadF46QA+05x/b+1dseMHfH4pSiKLOiKKCj+UKbpQs3Bzj1kAfpPakuSHVhb97pHry7qJv5Qf8AyGf6Lf1vUnY20Yzg1vgF6J8I7fjG0Bc/04vI/wAUxo9GDVNPvEhx7tVdDAXKNMGn+Nnr7TezUbRcep4cupf6pQXrXal/mnFVaMkLaHFcpi4LJ/NOKP5pxVbLitT3HelxFj0avWlvBr0ZugePRAYe1o7V0ghcduJpNpgAz89H+sLspC6dP27dO/1Mbzg14nt+6SOYxHeFH6AzUnc3Y+M9rSCO4uU4Qq3oSP8Aq2e6/wDSV3/Cu3qujURRZ0RRedxV/SuCrGP9l1Opw+YHapTye2isUjPYeD1Pb82HtWu/462eTgAexwKaeTt/2szd7Gn8rqfvVy5wL8V6QlQuLg1yx6zS07QQom4ZNWah9YFp5jH4d6mlA2noWiv3mu7aE/FWLFsQhCwwqtgGtaCeL3dtfmpxQtxjpuP3fEj5KbW63SISoURSPKPnZ+UvjGt2jo/6eP8AF+tyXyix9CF25z2/maD+xY6MOrZ2cC4f1E/Fdp8HefGJJCzoiiyii+UWDpwv3tc38pBH6j2Lfdj9aKM/cb2gUPeFLaZ2DztmdQVdGfOD8NdYflJ7FWdFrTVhZtYaj3XY+Ne0L0Y84f47TnFNgKg+Ua7SJGTgdF4DHcHN9GvMfpXQAFrttiZNG6OQVa4UI8CDsIzXPKbjNm5pxdgW9jFJ37o3LZXE0L4tkgGQ3PHqnuUbG9MNPPZryR7E3eE5kenlzXDNanfZijK9KQjoDl7R4DuTPRrfg+8n12GS0+dI6EIrXe9wIaOwk9QXTCE3um7GWeJscYwGZObnHNx4p2QmM1HfGamjed+q1zj6oJ7BVQnk/graHO2MjPa4gDu1k70mtOpCW7XnVHLNx7MOtSWgNg1IDIRjK6o9xtQ3v1j1hdLdYX9t+MasiFnRFF53EyvYfYS/6bv0lRPk9/8AIk/0T+tilb8dSzy+6R24fFMPJ1H05nbmsH5nE/sWr8Kv41eUJULi4EUJfzOk07207D9VOKJv8YMPF3w+Ss8rD3+ZJVXfOlCvavakbiHSfyHiplRN2Ck0o97uepZSpQhCFEQOm9m17I47Y3Nf36p7nHsUDobLVkjPZcHdThT9qvFpgEjHMd6L2lp5OFD4rm2jshhtRjfgSXRu94HDvFOtdcOZY64c46XKiKLOiKKDCi5pfFidYbUHNH2TqlvFp9KPmP8AiV06iZXvdbLRGY5BgcQRm12xwW8M+2t4ZaqAs8oe0OaagioK3hVYGWwSFkwrEau1vVLRnI08Bm36KMvjSCeWoYXQxnINwkcN73jFvJtKbyt5ai55dvhdbXbYoh9rJGwH23NbXtOKrNvtN0uNX+bJ3xslx/2xiqLPBiTtOZ2nmdq0Fq5XL9OVzyX+xT3QDVupX/5GTkf/AKCitNhvCCQUhlifTYxzTThqjJcXDVtis9SK/wDpJl+k78nbHBa5HAAkmgAqScgBtVAua/LRDTpGVm1jzU0+5IcQeBqMKYZqXtFuktzmxWZp1HY44ZGhMnshpBFN42mgXXHl1wy7rqsIonW+1BraiMZn2YwcXczs5jcumRRBrQ1oo1oAAGQAFAEyuC5WWaPUbi44vfTFx+AGwfVSVFjPPd48GeW/DCiKLOiKLDCC0tl1YKe25o6h0vgE98n1mpA959eQ05MAHjrKvaYWnWlbGMdQZD2n0NOzV7VfrpsfmYY49rGgHi7Nx/MSrnxjIuXGJ2hCFycQou/vRb7x8FKKKv8AODBxd4D5qzysRn8OUKy/y5Cdx3GGrq2tw9oeIB8QVJpjfTdWWKTZXVPb8iexSCiMULJCgxVA08u8xzNnbgJKVI2SNGB6wAfwldBTS9rvbPE+J2ThgfZcMWuHIrWN7btrHLVQ91WwTRNeMyMRucPSH97CE7oqXcVrdZZ3QzdEF2q7c12x3IimO4gq7UXTKadLNMaIosqIoso5z5ZbcWQ2eMZPlL3D2hEAQ3teD1BVkta9oc01a7EFT3luj6FkdudKO1rD+1c4sM00WLA6hzBFWnq+Ku2JeanJrKmrrIsmaQN/xI3NP3fk6lO1bhe8B9Yjm0/BOF4N22ROYbKk/m8A9Yn8LviFpk0hYPQjc4/eIHhVODhLRxBoqaADEk5AKb8kN4681sjHoO1ZWjcdYtJ6xq9i57bbVPN6QOr7IBDfr1q6+RSP/qLSfZiYO15/4lNplXW6IosqIoo2xotNstAjY57smivPcBxJoOtOKKnaVXgZZBBFV1HAED1pDgGjlXtPBXGbqybJojYzaLUZX4iM+cduLyeg3tx/CujKP0euoWaFrMC49J53uOfUMAOSklnPLuu3PPLdYoWSFhliou8m600TOI7C7HuapZR1kbr2px2RinXSnxd2KwibQhCyyY3zZ9eJw2jpDqz7qrGxS68bXbxjzGB71IKIsLfNvfFsrrt905jq+as8LD6iKJUIpKIolQgrWmGj3n2+cjH2zBl/mN9n3hs7N1IfRa+60hlPSGDCdtPUPEbOzPO+qq6V6LeerLAAJc3NyEnEbnePeumOXqumOXqpSiKKrXHpJQ+atNWkGmu4EEEerIDkePbvVrHBLLCzTnvlps9bHE/2LQ3sdG8eNFzlr117yo2XXuyfezzb/wAkjSe6q4vZ5OiOS1imPmnustZhYc2t7AtYestdaa2UWdnsN7AtgoMgByC1a6QvTgbS9XryMw1Ntk3viZ+UPJ/WFz4vXVPI5ZqWBz/82eR35dVniwrOVZy9LxRFFnRVm/tJQ2scB1n5F4xDeDfad3c1mS1ZNs9J78EQMcZ+0IxP+WDt97duz3LfoVo8YwJ5R0yOg05sB9Y7nEdgPHDXotoqQRPaRV1dZrHYkHPXkrm7bTZtxwFzTLLjUMstcQlEUSoXNzJRFEqEGEjtUEnIAnsTa4IjqF5zkcT1bO+vasb0JIbG3OR1OQGJKlI2BoAGQAA5BPRfDJCEKMhML0iI1ZW+lHieLT6Q+KfoQNmOBAIxBFR1pU3hZ5txj9U1LOXrM6s+R4JyqpEJUIEQlQghr+0citIqehIBhIBjwDh6w79xCqDv4u7zRw14a54mPqdnGeB710hIRXA5Faxzs4bmeuKotvviC12WeEnUfJDI3VfhUuYQKOyONNxXCbFJ0R/eeK9IXjofZ5DVgMTt7KavWw4dlF52vSymG02iI/4c0jepryAeyi3uei2b4KHpddN9ZLrK7XbfrpC9adZJrJs2zmk6J5Ls2iN6Q2S7rKxxq/zQeWNxcDIS8h2xvpbVxN7S6jG5vcGjmTQd5C9G3boVZ46GSspGx2DB+EZ9ZKm57Tc3yrzrVa7eSyFurHkaEhv45NvIdhVo0f0Wjs9HH7SX2iMG+43Zzz5ZKdjYGgBoAAwAAAAG4AZLJYudvBc/UIhKhZYIhKhAiEqb2qrqRtzdmfZZtPM5D6IMbvZrvdKcvRZyGbusqRWLGAAACgAoBwCyUqUIQhAIQhBqtEOsKZEYg7QRkVqidXMUcMCPiOBTpa5I64jMd43FBghKEKqRCVCBEJUIEXnXyr2PzV6z7pRHKPxMDT/Uxy9Fri/l9sNJrLMB6UckZPFjg5vc93YrintzNCAULo2EIQgmdCLH568rHHSo88155RVlP6F6bXB/IfYvOXg+XZDA780jmtb/AEh67wsZMe6RCVCypEJUIEQlQUGEj6Cue4DMnYAs7NDq1Jxc7EnwA4D+80sceNTnsG76/wB89qAQhCiBCEIBCEIBCEIEc1ayFtSEINaEpCRUCEIQC575cbBr3cJKYwTRu6n1iP6x2LoSh9Mrv/iLDaohm+GTV94N1mf1AKzyXw8vwnBZpvC/I7CnC3GwsXnBZLVM7YlHZvIFYKWe0zEYyStjB3tiZXxlPYuqKqeSuweZuuyjbI0yn/7XF4/pLR1K1rF8sQIQhQCEJQECUWbWpQEqgEIQgEIQgEIQgEIQgEIQgEIQgFiWrJCDXRC2JC1BgiiUtTS1WZ7vRfRB5Z0hsH8ParRDSnmppGj3Q46n9Jam0b6ruOk/kyFrkMrn0kNAXNIBdQUGsCCDhtzwG5QDvIy/ZKfzN/4re4S6cve6i1QwGR7Y2+lI5rG+89wa3vIXVW+Rl+2U/mb/AMVN6O+SttmlbLrl72GrS4ghh9oAAY8TVNwtro9ks4jYyNvosa1o5NAA8FtTazWd49J9U6DVkIiizDUqgxDVkhCAQhCAQhCAQhCAQhCAQhCAQhCAQhCAQhCAQhCAQhCBCsSkQgVZBCECoQhAIQhAIQhAIQhAIQhAIQhAIQhB/9k="/>
          <p:cNvSpPr>
            <a:spLocks noChangeAspect="1" noChangeArrowheads="1"/>
          </p:cNvSpPr>
          <p:nvPr/>
        </p:nvSpPr>
        <p:spPr bwMode="auto">
          <a:xfrm>
            <a:off x="2159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cache.macintoshhowto.com/wp-content/uploads/2006/02/podcas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114800"/>
            <a:ext cx="2133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20</a:t>
            </a:fld>
            <a:endParaRPr lang="en-US"/>
          </a:p>
        </p:txBody>
      </p:sp>
    </p:spTree>
    <p:extLst>
      <p:ext uri="{BB962C8B-B14F-4D97-AF65-F5344CB8AC3E}">
        <p14:creationId xmlns:p14="http://schemas.microsoft.com/office/powerpoint/2010/main" val="291545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Teleconferencing</a:t>
            </a:r>
            <a:endParaRPr lang="en-US" dirty="0"/>
          </a:p>
        </p:txBody>
      </p:sp>
      <p:sp>
        <p:nvSpPr>
          <p:cNvPr id="3" name="Content Placeholder 2"/>
          <p:cNvSpPr>
            <a:spLocks noGrp="1"/>
          </p:cNvSpPr>
          <p:nvPr>
            <p:ph idx="1"/>
          </p:nvPr>
        </p:nvSpPr>
        <p:spPr>
          <a:xfrm>
            <a:off x="457200" y="1600200"/>
            <a:ext cx="3810000" cy="4724400"/>
          </a:xfrm>
        </p:spPr>
        <p:txBody>
          <a:bodyPr>
            <a:normAutofit fontScale="92500" lnSpcReduction="20000"/>
          </a:bodyPr>
          <a:lstStyle/>
          <a:p>
            <a:r>
              <a:rPr lang="en-US" b="1" dirty="0" smtClean="0"/>
              <a:t>Definition</a:t>
            </a:r>
            <a:r>
              <a:rPr lang="en-US" dirty="0" smtClean="0"/>
              <a:t>: A </a:t>
            </a:r>
            <a:r>
              <a:rPr lang="en-US" dirty="0"/>
              <a:t>conference of people who are in different locations that is made possible by the use of such telecommunications equipment as closed-circuit </a:t>
            </a:r>
            <a:r>
              <a:rPr lang="en-US" dirty="0" smtClean="0"/>
              <a:t>television</a:t>
            </a:r>
          </a:p>
          <a:p>
            <a:pPr lvl="1"/>
            <a:r>
              <a:rPr lang="en-US" dirty="0" smtClean="0"/>
              <a:t>Audio</a:t>
            </a:r>
          </a:p>
          <a:p>
            <a:pPr lvl="1"/>
            <a:r>
              <a:rPr lang="en-US" dirty="0" smtClean="0"/>
              <a:t>Telephone</a:t>
            </a:r>
          </a:p>
          <a:p>
            <a:pPr lvl="1"/>
            <a:r>
              <a:rPr lang="en-US" dirty="0" smtClean="0"/>
              <a:t>Video</a:t>
            </a:r>
          </a:p>
          <a:p>
            <a:pPr lvl="1"/>
            <a:r>
              <a:rPr lang="en-US" dirty="0" smtClean="0"/>
              <a:t>Internet</a:t>
            </a:r>
          </a:p>
          <a:p>
            <a:r>
              <a:rPr lang="en-US" dirty="0" smtClean="0"/>
              <a:t>Generally used in a </a:t>
            </a:r>
            <a:r>
              <a:rPr lang="en-US" b="1" dirty="0" smtClean="0"/>
              <a:t>business</a:t>
            </a:r>
            <a:r>
              <a:rPr lang="en-US" dirty="0" smtClean="0"/>
              <a:t> setting</a:t>
            </a:r>
          </a:p>
          <a:p>
            <a:r>
              <a:rPr lang="en-US" dirty="0" smtClean="0"/>
              <a:t>May have </a:t>
            </a:r>
            <a:r>
              <a:rPr lang="en-US" b="1" dirty="0" smtClean="0"/>
              <a:t>more than two communication points</a:t>
            </a:r>
            <a:endParaRPr lang="en-US" b="1" dirty="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21</a:t>
            </a:fld>
            <a:endParaRPr lang="en-US"/>
          </a:p>
        </p:txBody>
      </p:sp>
      <p:sp>
        <p:nvSpPr>
          <p:cNvPr id="8" name="Oval 7">
            <a:hlinkClick r:id="rId3"/>
          </p:cNvPr>
          <p:cNvSpPr/>
          <p:nvPr/>
        </p:nvSpPr>
        <p:spPr>
          <a:xfrm>
            <a:off x="5257800" y="2743200"/>
            <a:ext cx="2667000" cy="1752600"/>
          </a:xfrm>
          <a:prstGeom prst="ellipse">
            <a:avLst/>
          </a:prstGeom>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Watch the Video</a:t>
            </a:r>
            <a:endParaRPr lang="en-US" dirty="0"/>
          </a:p>
        </p:txBody>
      </p:sp>
    </p:spTree>
    <p:extLst>
      <p:ext uri="{BB962C8B-B14F-4D97-AF65-F5344CB8AC3E}">
        <p14:creationId xmlns:p14="http://schemas.microsoft.com/office/powerpoint/2010/main" val="370237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Skype</a:t>
            </a:r>
            <a:endParaRPr lang="en-US" dirty="0"/>
          </a:p>
        </p:txBody>
      </p:sp>
      <p:sp>
        <p:nvSpPr>
          <p:cNvPr id="3" name="Content Placeholder 2"/>
          <p:cNvSpPr>
            <a:spLocks noGrp="1"/>
          </p:cNvSpPr>
          <p:nvPr>
            <p:ph idx="1"/>
          </p:nvPr>
        </p:nvSpPr>
        <p:spPr>
          <a:xfrm>
            <a:off x="5029200" y="1611922"/>
            <a:ext cx="3886200" cy="5169877"/>
          </a:xfrm>
        </p:spPr>
        <p:txBody>
          <a:bodyPr>
            <a:normAutofit fontScale="92500" lnSpcReduction="10000"/>
          </a:bodyPr>
          <a:lstStyle/>
          <a:p>
            <a:r>
              <a:rPr lang="en-US" dirty="0" smtClean="0"/>
              <a:t>Definition: Have </a:t>
            </a:r>
            <a:r>
              <a:rPr lang="en-US" dirty="0"/>
              <a:t>a spoken conversation with (someone) over the Internet using the software application Skype, frequently also viewing by webcam</a:t>
            </a:r>
            <a:r>
              <a:rPr lang="en-US" dirty="0" smtClean="0"/>
              <a:t>.</a:t>
            </a:r>
          </a:p>
          <a:p>
            <a:pPr lvl="1"/>
            <a:r>
              <a:rPr lang="en-US" dirty="0" smtClean="0"/>
              <a:t>Generally used in a </a:t>
            </a:r>
            <a:r>
              <a:rPr lang="en-US" b="1" dirty="0" smtClean="0"/>
              <a:t>personal</a:t>
            </a:r>
            <a:r>
              <a:rPr lang="en-US" dirty="0" smtClean="0"/>
              <a:t> setting, and with only two communication points.</a:t>
            </a:r>
          </a:p>
          <a:p>
            <a:pPr lvl="1"/>
            <a:r>
              <a:rPr lang="en-US" dirty="0" smtClean="0"/>
              <a:t>It is also a downloadable app</a:t>
            </a:r>
          </a:p>
          <a:p>
            <a:pPr lvl="1"/>
            <a:r>
              <a:rPr lang="en-US" dirty="0" smtClean="0"/>
              <a:t>Calling through Skype is free of charge</a:t>
            </a:r>
          </a:p>
          <a:p>
            <a:pPr lvl="2"/>
            <a:r>
              <a:rPr lang="en-US" dirty="0" smtClean="0"/>
              <a:t>A great way to communicate with people overseas</a:t>
            </a:r>
          </a:p>
          <a:p>
            <a:pPr lvl="1"/>
            <a:r>
              <a:rPr lang="en-US" dirty="0" smtClean="0"/>
              <a:t>Can be used for video conferencing</a:t>
            </a:r>
          </a:p>
          <a:p>
            <a:pPr lvl="1"/>
            <a:endParaRPr lang="en-US" dirty="0"/>
          </a:p>
        </p:txBody>
      </p:sp>
      <p:sp>
        <p:nvSpPr>
          <p:cNvPr id="4" name="Action Button: Home 3">
            <a:hlinkClick r:id="rId5"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22</a:t>
            </a:fld>
            <a:endParaRPr lang="en-US"/>
          </a:p>
        </p:txBody>
      </p:sp>
      <p:pic>
        <p:nvPicPr>
          <p:cNvPr id="8" name="skype_explained_visually_youtub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1694861"/>
            <a:ext cx="4724400" cy="2657475"/>
          </a:xfrm>
          <a:prstGeom prst="rect">
            <a:avLst/>
          </a:prstGeom>
        </p:spPr>
      </p:pic>
    </p:spTree>
    <p:extLst>
      <p:ext uri="{BB962C8B-B14F-4D97-AF65-F5344CB8AC3E}">
        <p14:creationId xmlns:p14="http://schemas.microsoft.com/office/powerpoint/2010/main" val="2562199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 Rooms</a:t>
            </a:r>
            <a:endParaRPr lang="en-US" dirty="0"/>
          </a:p>
        </p:txBody>
      </p:sp>
      <p:sp>
        <p:nvSpPr>
          <p:cNvPr id="3" name="Content Placeholder 2"/>
          <p:cNvSpPr>
            <a:spLocks noGrp="1"/>
          </p:cNvSpPr>
          <p:nvPr>
            <p:ph sz="half" idx="1"/>
          </p:nvPr>
        </p:nvSpPr>
        <p:spPr>
          <a:xfrm>
            <a:off x="457200" y="1600200"/>
            <a:ext cx="8458200" cy="3657599"/>
          </a:xfrm>
        </p:spPr>
        <p:txBody>
          <a:bodyPr>
            <a:normAutofit fontScale="77500" lnSpcReduction="20000"/>
          </a:bodyPr>
          <a:lstStyle/>
          <a:p>
            <a:r>
              <a:rPr lang="en-US" b="1" dirty="0" smtClean="0"/>
              <a:t>Purpose</a:t>
            </a:r>
            <a:r>
              <a:rPr lang="en-US" dirty="0" smtClean="0"/>
              <a:t>: To share information via text with a group of users</a:t>
            </a:r>
          </a:p>
          <a:p>
            <a:r>
              <a:rPr lang="en-US" dirty="0" smtClean="0"/>
              <a:t>Different from instant messaging because it caters to a group of people rather than one-on-one</a:t>
            </a:r>
          </a:p>
          <a:p>
            <a:r>
              <a:rPr lang="en-US" dirty="0" smtClean="0"/>
              <a:t>Users are generally connected by a shared interest</a:t>
            </a:r>
          </a:p>
          <a:p>
            <a:r>
              <a:rPr lang="en-US" dirty="0" smtClean="0"/>
              <a:t>Chat rooms are very common in gaming</a:t>
            </a:r>
          </a:p>
        </p:txBody>
      </p:sp>
      <p:sp>
        <p:nvSpPr>
          <p:cNvPr id="8" name="Content Placeholder 7"/>
          <p:cNvSpPr>
            <a:spLocks noGrp="1"/>
          </p:cNvSpPr>
          <p:nvPr>
            <p:ph sz="half" idx="2"/>
          </p:nvPr>
        </p:nvSpPr>
        <p:spPr>
          <a:xfrm>
            <a:off x="457200" y="3276600"/>
            <a:ext cx="4191000" cy="1905000"/>
          </a:xfrm>
        </p:spPr>
        <p:txBody>
          <a:bodyPr>
            <a:normAutofit fontScale="77500" lnSpcReduction="20000"/>
          </a:bodyPr>
          <a:lstStyle/>
          <a:p>
            <a:r>
              <a:rPr lang="en-US" dirty="0"/>
              <a:t>Chatting is also great in school settings for collaborating on homework. Google Drive has a chat option.</a:t>
            </a:r>
          </a:p>
          <a:p>
            <a:r>
              <a:rPr lang="en-US" b="1" dirty="0" smtClean="0"/>
              <a:t>Rules</a:t>
            </a:r>
            <a:r>
              <a:rPr lang="en-US" dirty="0" smtClean="0"/>
              <a:t> </a:t>
            </a:r>
            <a:r>
              <a:rPr lang="en-US" dirty="0"/>
              <a:t>– Chat rooms usually have strict behavior </a:t>
            </a:r>
            <a:r>
              <a:rPr lang="en-US" dirty="0" smtClean="0"/>
              <a:t>rules</a:t>
            </a:r>
            <a:endParaRPr lang="en-US" dirty="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8" name="Picture 4" descr="http://www.scotland.gov.uk/Resource/Img/47121/0021528.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276600"/>
            <a:ext cx="4412671" cy="2971800"/>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Forward or Next 10">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23</a:t>
            </a:fld>
            <a:endParaRPr lang="en-US"/>
          </a:p>
        </p:txBody>
      </p:sp>
    </p:spTree>
    <p:extLst>
      <p:ext uri="{BB962C8B-B14F-4D97-AF65-F5344CB8AC3E}">
        <p14:creationId xmlns:p14="http://schemas.microsoft.com/office/powerpoint/2010/main" val="1709644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 Room Safety Tips</a:t>
            </a:r>
            <a:endParaRPr lang="en-US" dirty="0"/>
          </a:p>
        </p:txBody>
      </p:sp>
      <p:sp>
        <p:nvSpPr>
          <p:cNvPr id="5" name="Content Placeholder 4"/>
          <p:cNvSpPr>
            <a:spLocks noGrp="1"/>
          </p:cNvSpPr>
          <p:nvPr>
            <p:ph idx="1"/>
          </p:nvPr>
        </p:nvSpPr>
        <p:spPr>
          <a:xfrm>
            <a:off x="616324" y="2590800"/>
            <a:ext cx="7772400" cy="4648200"/>
          </a:xfrm>
        </p:spPr>
        <p:txBody>
          <a:bodyPr>
            <a:normAutofit fontScale="70000" lnSpcReduction="20000"/>
          </a:bodyPr>
          <a:lstStyle/>
          <a:p>
            <a:r>
              <a:rPr lang="en-US" dirty="0" smtClean="0"/>
              <a:t>Remember </a:t>
            </a:r>
            <a:r>
              <a:rPr lang="en-US" dirty="0"/>
              <a:t>that what you say in a chat room or instant messaging session is live – you can’t take it back or delete it later.</a:t>
            </a:r>
          </a:p>
          <a:p>
            <a:r>
              <a:rPr lang="en-US" dirty="0"/>
              <a:t>Don’t say anything you wouldn’t want the public to know – this includes your full name, your address, phone number or other personal information.</a:t>
            </a:r>
          </a:p>
          <a:p>
            <a:r>
              <a:rPr lang="en-US" dirty="0"/>
              <a:t>Don’t get together with someone you meet in a chat room. If you must, meet in a public place and bring along some friends.</a:t>
            </a:r>
          </a:p>
          <a:p>
            <a:r>
              <a:rPr lang="en-US" dirty="0"/>
              <a:t>Don’t reveal your actual location or when and where you plan to hang out.</a:t>
            </a:r>
          </a:p>
          <a:p>
            <a:r>
              <a:rPr lang="en-US" dirty="0"/>
              <a:t>Choose a nickname that’s not sexually suggestive and doesn’t give away your real name.</a:t>
            </a:r>
          </a:p>
          <a:p>
            <a:r>
              <a:rPr lang="en-US" dirty="0"/>
              <a:t>If someone says or does something creepy, block them and don’t respond</a:t>
            </a:r>
          </a:p>
          <a:p>
            <a:r>
              <a:rPr lang="en-US" dirty="0"/>
              <a:t>Just sign out if the topic turns to sex. That can often lead somewhere you don’t want to go</a:t>
            </a:r>
            <a:r>
              <a:rPr lang="en-US" dirty="0" smtClean="0"/>
              <a:t>.</a:t>
            </a:r>
          </a:p>
          <a:p>
            <a:r>
              <a:rPr lang="en-US" dirty="0" smtClean="0"/>
              <a:t>It’s easy to say things in a chat room you would never say to someone’s face. Be careful—this behavior can give the wrong impression about who you are and what you will do. This wrong impression could even be fatal.</a:t>
            </a:r>
            <a:endParaRPr lang="en-US" dirty="0"/>
          </a:p>
          <a:p>
            <a:endParaRPr lang="en-US" dirty="0"/>
          </a:p>
        </p:txBody>
      </p:sp>
      <p:sp>
        <p:nvSpPr>
          <p:cNvPr id="6" name="Action Button: Home 5">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http://www.softwarewithstyle.com/uploads/g013/5.dangers_of_speaking_with_strangers_online_on_iphon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910" y="1155121"/>
            <a:ext cx="2670378" cy="1426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2313" y="1538445"/>
            <a:ext cx="5806888" cy="1477328"/>
          </a:xfrm>
          <a:prstGeom prst="rect">
            <a:avLst/>
          </a:prstGeom>
          <a:noFill/>
        </p:spPr>
        <p:txBody>
          <a:bodyPr wrap="square" rtlCol="0">
            <a:spAutoFit/>
          </a:bodyPr>
          <a:lstStyle/>
          <a:p>
            <a:r>
              <a:rPr lang="en-US" b="1" dirty="0" smtClean="0"/>
              <a:t>Chat rooms, where many people gather for live interaction, are among the riskiest place on the Net—where kids are more likely to “talk” with strangers about inappropriate topics. </a:t>
            </a:r>
          </a:p>
          <a:p>
            <a:endParaRPr lang="en-US" dirty="0"/>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24</a:t>
            </a:fld>
            <a:endParaRPr lang="en-US"/>
          </a:p>
        </p:txBody>
      </p:sp>
    </p:spTree>
    <p:extLst>
      <p:ext uri="{BB962C8B-B14F-4D97-AF65-F5344CB8AC3E}">
        <p14:creationId xmlns:p14="http://schemas.microsoft.com/office/powerpoint/2010/main" val="13744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Networks</a:t>
            </a:r>
            <a:endParaRPr lang="en-US" dirty="0"/>
          </a:p>
        </p:txBody>
      </p:sp>
      <p:sp>
        <p:nvSpPr>
          <p:cNvPr id="3" name="Content Placeholder 2"/>
          <p:cNvSpPr>
            <a:spLocks noGrp="1"/>
          </p:cNvSpPr>
          <p:nvPr>
            <p:ph sz="half" idx="2"/>
          </p:nvPr>
        </p:nvSpPr>
        <p:spPr>
          <a:xfrm>
            <a:off x="533400" y="1524000"/>
            <a:ext cx="8229600" cy="1254125"/>
          </a:xfrm>
        </p:spPr>
        <p:txBody>
          <a:bodyPr>
            <a:normAutofit/>
          </a:bodyPr>
          <a:lstStyle/>
          <a:p>
            <a:r>
              <a:rPr lang="en-US" b="1" dirty="0" smtClean="0"/>
              <a:t>Definition</a:t>
            </a:r>
            <a:r>
              <a:rPr lang="en-US" dirty="0" smtClean="0"/>
              <a:t>: A </a:t>
            </a:r>
            <a:r>
              <a:rPr lang="en-US" dirty="0"/>
              <a:t>dedicated website or other application that enables users to communicate with each other by posting information, comments, messages, images, etc</a:t>
            </a:r>
            <a:r>
              <a:rPr lang="en-US" dirty="0" smtClean="0"/>
              <a:t>.</a:t>
            </a:r>
          </a:p>
          <a:p>
            <a:pPr lvl="1"/>
            <a:endParaRPr lang="en-US" dirty="0" smtClean="0"/>
          </a:p>
          <a:p>
            <a:pPr lvl="1"/>
            <a:endParaRPr lang="en-US" dirty="0"/>
          </a:p>
        </p:txBody>
      </p:sp>
      <p:sp>
        <p:nvSpPr>
          <p:cNvPr id="8" name="Content Placeholder 7"/>
          <p:cNvSpPr>
            <a:spLocks noGrp="1"/>
          </p:cNvSpPr>
          <p:nvPr>
            <p:ph sz="quarter" idx="4"/>
          </p:nvPr>
        </p:nvSpPr>
        <p:spPr>
          <a:xfrm>
            <a:off x="168519" y="2812926"/>
            <a:ext cx="3625362" cy="2673473"/>
          </a:xfrm>
        </p:spPr>
        <p:txBody>
          <a:bodyPr/>
          <a:lstStyle/>
          <a:p>
            <a:pPr lvl="1"/>
            <a:r>
              <a:rPr lang="en-US" dirty="0"/>
              <a:t>Facebook</a:t>
            </a:r>
          </a:p>
          <a:p>
            <a:pPr lvl="1"/>
            <a:r>
              <a:rPr lang="en-US" dirty="0"/>
              <a:t>Twitter</a:t>
            </a:r>
          </a:p>
          <a:p>
            <a:pPr lvl="1"/>
            <a:r>
              <a:rPr lang="en-US" dirty="0"/>
              <a:t>My Space</a:t>
            </a:r>
          </a:p>
          <a:p>
            <a:pPr lvl="1"/>
            <a:r>
              <a:rPr lang="en-US" dirty="0"/>
              <a:t>LinkedIn</a:t>
            </a:r>
          </a:p>
          <a:p>
            <a:pPr lvl="1"/>
            <a:r>
              <a:rPr lang="en-US" dirty="0" smtClean="0"/>
              <a:t>Google+</a:t>
            </a:r>
            <a:endParaRPr lang="en-US" dirty="0"/>
          </a:p>
          <a:p>
            <a:pPr lvl="1"/>
            <a:r>
              <a:rPr lang="en-US" dirty="0"/>
              <a:t>Friendster</a:t>
            </a:r>
          </a:p>
          <a:p>
            <a:pPr lvl="1"/>
            <a:r>
              <a:rPr lang="en-US" dirty="0" err="1" smtClean="0"/>
              <a:t>Pinterest</a:t>
            </a:r>
            <a:endParaRPr lang="en-US" dirty="0"/>
          </a:p>
          <a:p>
            <a:endParaRPr lang="en-US" dirty="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7"/>
          <p:cNvSpPr txBox="1">
            <a:spLocks/>
          </p:cNvSpPr>
          <p:nvPr/>
        </p:nvSpPr>
        <p:spPr>
          <a:xfrm>
            <a:off x="1981200" y="2725675"/>
            <a:ext cx="3625362" cy="267347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6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600" kern="1200">
                <a:solidFill>
                  <a:schemeClr val="tx2"/>
                </a:solidFill>
                <a:latin typeface="+mn-lt"/>
                <a:ea typeface="+mn-ea"/>
                <a:cs typeface="+mn-cs"/>
              </a:defRPr>
            </a:lvl9pPr>
          </a:lstStyle>
          <a:p>
            <a:pPr lvl="1"/>
            <a:r>
              <a:rPr lang="en-US" dirty="0"/>
              <a:t>Classmates</a:t>
            </a:r>
          </a:p>
          <a:p>
            <a:pPr lvl="1"/>
            <a:r>
              <a:rPr lang="en-US" dirty="0"/>
              <a:t>Tagged</a:t>
            </a:r>
          </a:p>
          <a:p>
            <a:pPr lvl="1"/>
            <a:r>
              <a:rPr lang="en-US" dirty="0" err="1" smtClean="0"/>
              <a:t>myYearbook</a:t>
            </a:r>
            <a:endParaRPr lang="en-US" dirty="0" smtClean="0"/>
          </a:p>
          <a:p>
            <a:pPr lvl="1"/>
            <a:r>
              <a:rPr lang="en-US" dirty="0" smtClean="0"/>
              <a:t>Twitter</a:t>
            </a:r>
          </a:p>
          <a:p>
            <a:pPr lvl="1"/>
            <a:r>
              <a:rPr lang="en-US" dirty="0" err="1" smtClean="0"/>
              <a:t>Flixster</a:t>
            </a:r>
            <a:endParaRPr lang="en-US" dirty="0" smtClean="0"/>
          </a:p>
          <a:p>
            <a:pPr lvl="1"/>
            <a:r>
              <a:rPr lang="en-US" dirty="0" smtClean="0"/>
              <a:t>MANY more!</a:t>
            </a:r>
          </a:p>
          <a:p>
            <a:pPr lvl="1"/>
            <a:endParaRPr lang="en-US" dirty="0"/>
          </a:p>
        </p:txBody>
      </p:sp>
      <p:sp>
        <p:nvSpPr>
          <p:cNvPr id="14" name="Action Button: Forward or Next 13">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48200" y="3200400"/>
            <a:ext cx="3733800" cy="646331"/>
          </a:xfrm>
          <a:prstGeom prst="rect">
            <a:avLst/>
          </a:prstGeom>
          <a:noFill/>
        </p:spPr>
        <p:txBody>
          <a:bodyPr wrap="square" rtlCol="0">
            <a:spAutoFit/>
          </a:bodyPr>
          <a:lstStyle/>
          <a:p>
            <a:r>
              <a:rPr lang="en-US" dirty="0" smtClean="0"/>
              <a:t>Go to my website and take a poll on which social networks you use!</a:t>
            </a:r>
            <a:endParaRPr lang="en-US" dirty="0"/>
          </a:p>
        </p:txBody>
      </p:sp>
      <p:sp>
        <p:nvSpPr>
          <p:cNvPr id="15" name="Snip and Round Single Corner Rectangle 14">
            <a:hlinkClick r:id="rId3"/>
          </p:cNvPr>
          <p:cNvSpPr/>
          <p:nvPr/>
        </p:nvSpPr>
        <p:spPr>
          <a:xfrm>
            <a:off x="5257800" y="4056549"/>
            <a:ext cx="2514600" cy="972651"/>
          </a:xfrm>
          <a:prstGeom prst="snip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smtClean="0"/>
              <a:t>Take the Poll!</a:t>
            </a:r>
            <a:endParaRPr lang="en-US" sz="2800" dirty="0"/>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25</a:t>
            </a:fld>
            <a:endParaRPr lang="en-US"/>
          </a:p>
        </p:txBody>
      </p:sp>
      <p:sp>
        <p:nvSpPr>
          <p:cNvPr id="9" name="TextBox 8"/>
          <p:cNvSpPr txBox="1"/>
          <p:nvPr/>
        </p:nvSpPr>
        <p:spPr>
          <a:xfrm>
            <a:off x="4724400" y="5057489"/>
            <a:ext cx="3276600" cy="1200329"/>
          </a:xfrm>
          <a:prstGeom prst="rect">
            <a:avLst/>
          </a:prstGeom>
          <a:noFill/>
        </p:spPr>
        <p:txBody>
          <a:bodyPr wrap="square" rtlCol="0">
            <a:spAutoFit/>
          </a:bodyPr>
          <a:lstStyle/>
          <a:p>
            <a:r>
              <a:rPr lang="en-US" b="1" dirty="0" smtClean="0">
                <a:solidFill>
                  <a:srgbClr val="FF0000"/>
                </a:solidFill>
              </a:rPr>
              <a:t>TEACHER: You may click on this link to see my poll, but you will probably want to make your own or delete it entirely.</a:t>
            </a:r>
            <a:endParaRPr lang="en-US" b="1" dirty="0">
              <a:solidFill>
                <a:srgbClr val="FF0000"/>
              </a:solidFill>
            </a:endParaRPr>
          </a:p>
        </p:txBody>
      </p:sp>
    </p:spTree>
    <p:extLst>
      <p:ext uri="{BB962C8B-B14F-4D97-AF65-F5344CB8AC3E}">
        <p14:creationId xmlns:p14="http://schemas.microsoft.com/office/powerpoint/2010/main" val="2086566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200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1000"/>
                                        <p:tgtEl>
                                          <p:spTgt spid="8">
                                            <p:txEl>
                                              <p:pRg st="1" end="1"/>
                                            </p:txEl>
                                          </p:spTgt>
                                        </p:tgtEl>
                                      </p:cBhvr>
                                    </p:animEffect>
                                    <p:anim calcmode="lin" valueType="num">
                                      <p:cBhvr>
                                        <p:cTn id="1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200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grpId="0" nodeType="afterEffect">
                                  <p:stCondLst>
                                    <p:cond delay="200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anim calcmode="lin" valueType="num">
                                      <p:cBhvr>
                                        <p:cTn id="2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0"/>
                            </p:stCondLst>
                            <p:childTnLst>
                              <p:par>
                                <p:cTn id="29" presetID="42" presetClass="entr" presetSubtype="0" fill="hold" grpId="0" nodeType="afterEffect">
                                  <p:stCondLst>
                                    <p:cond delay="200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5000"/>
                            </p:stCondLst>
                            <p:childTnLst>
                              <p:par>
                                <p:cTn id="35" presetID="42" presetClass="entr" presetSubtype="0" fill="hold" grpId="0" nodeType="afterEffect">
                                  <p:stCondLst>
                                    <p:cond delay="200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anim calcmode="lin" valueType="num">
                                      <p:cBhvr>
                                        <p:cTn id="38"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8000"/>
                            </p:stCondLst>
                            <p:childTnLst>
                              <p:par>
                                <p:cTn id="41" presetID="42" presetClass="entr" presetSubtype="0" fill="hold" grpId="0" nodeType="afterEffect">
                                  <p:stCondLst>
                                    <p:cond delay="2000"/>
                                  </p:stCondLst>
                                  <p:childTnLst>
                                    <p:set>
                                      <p:cBhvr>
                                        <p:cTn id="42" dur="1" fill="hold">
                                          <p:stCondLst>
                                            <p:cond delay="0"/>
                                          </p:stCondLst>
                                        </p:cTn>
                                        <p:tgtEl>
                                          <p:spTgt spid="8">
                                            <p:txEl>
                                              <p:pRg st="6" end="6"/>
                                            </p:txEl>
                                          </p:spTgt>
                                        </p:tgtEl>
                                        <p:attrNameLst>
                                          <p:attrName>style.visibility</p:attrName>
                                        </p:attrNameLst>
                                      </p:cBhvr>
                                      <p:to>
                                        <p:strVal val="visible"/>
                                      </p:to>
                                    </p:set>
                                    <p:animEffect transition="in" filter="fade">
                                      <p:cBhvr>
                                        <p:cTn id="43" dur="1000"/>
                                        <p:tgtEl>
                                          <p:spTgt spid="8">
                                            <p:txEl>
                                              <p:pRg st="6" end="6"/>
                                            </p:txEl>
                                          </p:spTgt>
                                        </p:tgtEl>
                                      </p:cBhvr>
                                    </p:animEffect>
                                    <p:anim calcmode="lin" valueType="num">
                                      <p:cBhvr>
                                        <p:cTn id="4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5" name="TextBox 4"/>
          <p:cNvSpPr txBox="1"/>
          <p:nvPr/>
        </p:nvSpPr>
        <p:spPr>
          <a:xfrm>
            <a:off x="6705600" y="1619026"/>
            <a:ext cx="2095500"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dirty="0" smtClean="0"/>
              <a:t>Use this graph to answer the questions in your workbook.</a:t>
            </a:r>
            <a:endParaRPr lang="en-US" dirty="0"/>
          </a:p>
        </p:txBody>
      </p:sp>
      <p:pic>
        <p:nvPicPr>
          <p:cNvPr id="6" name="Picture 2" descr="teens faceboo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600200"/>
            <a:ext cx="6419851" cy="4073039"/>
          </a:xfrm>
          <a:prstGeom prst="rect">
            <a:avLst/>
          </a:prstGeom>
          <a:noFill/>
          <a:extLst>
            <a:ext uri="{909E8E84-426E-40DD-AFC4-6F175D3DCCD1}">
              <a14:hiddenFill xmlns:a14="http://schemas.microsoft.com/office/drawing/2010/main">
                <a:solidFill>
                  <a:srgbClr val="FFFFFF"/>
                </a:solidFill>
              </a14:hiddenFill>
            </a:ext>
          </a:extLst>
        </p:spPr>
      </p:pic>
      <p:sp>
        <p:nvSpPr>
          <p:cNvPr id="7" name="Action Button: Home 6">
            <a:hlinkClick r:id="rId4"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Back or Previous 7">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Forward or Next 8">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26</a:t>
            </a:fld>
            <a:endParaRPr lang="en-US"/>
          </a:p>
        </p:txBody>
      </p:sp>
    </p:spTree>
    <p:extLst>
      <p:ext uri="{BB962C8B-B14F-4D97-AF65-F5344CB8AC3E}">
        <p14:creationId xmlns:p14="http://schemas.microsoft.com/office/powerpoint/2010/main" val="3520804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 Social Media</a:t>
            </a:r>
            <a:endParaRPr lang="en-US" dirty="0"/>
          </a:p>
        </p:txBody>
      </p:sp>
      <p:sp>
        <p:nvSpPr>
          <p:cNvPr id="3" name="Content Placeholder 2"/>
          <p:cNvSpPr>
            <a:spLocks noGrp="1"/>
          </p:cNvSpPr>
          <p:nvPr>
            <p:ph idx="1"/>
          </p:nvPr>
        </p:nvSpPr>
        <p:spPr>
          <a:xfrm>
            <a:off x="457200" y="1600201"/>
            <a:ext cx="8229600" cy="838200"/>
          </a:xfrm>
        </p:spPr>
        <p:txBody>
          <a:bodyPr/>
          <a:lstStyle/>
          <a:p>
            <a:r>
              <a:rPr lang="en-US" dirty="0" smtClean="0"/>
              <a:t>In all electronic communication, it is imperative that you exercise caution, judgment, and safety procedures</a:t>
            </a:r>
          </a:p>
          <a:p>
            <a:endParaRPr lang="en-US" dirty="0" smtClean="0"/>
          </a:p>
        </p:txBody>
      </p:sp>
      <p:sp>
        <p:nvSpPr>
          <p:cNvPr id="5" name="Rectangle 4"/>
          <p:cNvSpPr/>
          <p:nvPr/>
        </p:nvSpPr>
        <p:spPr>
          <a:xfrm>
            <a:off x="5212385" y="3048000"/>
            <a:ext cx="3902928" cy="175432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 the </a:t>
            </a:r>
          </a:p>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workplace</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Action Button: Home 5">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dirty="0" smtClean="0"/>
              <a:t>©Megan Rees, 2013</a:t>
            </a:r>
            <a:endParaRPr lang="en-US" dirty="0"/>
          </a:p>
        </p:txBody>
      </p:sp>
      <p:sp>
        <p:nvSpPr>
          <p:cNvPr id="9" name="Slide Number Placeholder 8"/>
          <p:cNvSpPr>
            <a:spLocks noGrp="1"/>
          </p:cNvSpPr>
          <p:nvPr>
            <p:ph type="sldNum" sz="quarter" idx="12"/>
          </p:nvPr>
        </p:nvSpPr>
        <p:spPr/>
        <p:txBody>
          <a:bodyPr/>
          <a:lstStyle/>
          <a:p>
            <a:fld id="{321A119C-D0B5-42DB-9CFA-2D0DE1375D63}" type="slidenum">
              <a:rPr lang="en-US" smtClean="0"/>
              <a:t>27</a:t>
            </a:fld>
            <a:endParaRPr lang="en-US"/>
          </a:p>
        </p:txBody>
      </p:sp>
      <p:sp>
        <p:nvSpPr>
          <p:cNvPr id="10" name="Pentagon 9">
            <a:hlinkClick r:id="rId3"/>
          </p:cNvPr>
          <p:cNvSpPr/>
          <p:nvPr/>
        </p:nvSpPr>
        <p:spPr>
          <a:xfrm>
            <a:off x="762000" y="3048000"/>
            <a:ext cx="3505200" cy="2133600"/>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t>Watch the Video</a:t>
            </a:r>
            <a:endParaRPr lang="en-US" b="1" dirty="0"/>
          </a:p>
        </p:txBody>
      </p:sp>
    </p:spTree>
    <p:extLst>
      <p:ext uri="{BB962C8B-B14F-4D97-AF65-F5344CB8AC3E}">
        <p14:creationId xmlns:p14="http://schemas.microsoft.com/office/powerpoint/2010/main" val="234536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Network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Effects on Society</a:t>
            </a:r>
          </a:p>
          <a:p>
            <a:pPr lvl="1"/>
            <a:r>
              <a:rPr lang="en-US" dirty="0" smtClean="0"/>
              <a:t>Do a search on the internet for an article </a:t>
            </a:r>
            <a:r>
              <a:rPr lang="en-US" b="1" dirty="0" smtClean="0"/>
              <a:t>about the effects of social networks on youth</a:t>
            </a:r>
          </a:p>
          <a:p>
            <a:pPr lvl="2"/>
            <a:r>
              <a:rPr lang="en-US" dirty="0" smtClean="0"/>
              <a:t>Pay attention to your source—is it credible? </a:t>
            </a:r>
          </a:p>
          <a:p>
            <a:pPr lvl="3"/>
            <a:r>
              <a:rPr lang="en-US" dirty="0" smtClean="0"/>
              <a:t>Look for articles, not forums or knowledge bases</a:t>
            </a:r>
          </a:p>
          <a:p>
            <a:pPr lvl="2"/>
            <a:r>
              <a:rPr lang="en-US" dirty="0" smtClean="0"/>
              <a:t>As you choose your article and read it, determine how valid this article is.</a:t>
            </a:r>
          </a:p>
          <a:p>
            <a:pPr lvl="3"/>
            <a:r>
              <a:rPr lang="en-US" dirty="0" smtClean="0"/>
              <a:t>How does the writer KNOW this? Are they siting any sources? Is it opinion or is it backed up by fact?</a:t>
            </a:r>
          </a:p>
          <a:p>
            <a:pPr lvl="2"/>
            <a:r>
              <a:rPr lang="en-US" dirty="0" smtClean="0"/>
              <a:t>What type of website did you get it from?</a:t>
            </a:r>
          </a:p>
          <a:p>
            <a:pPr lvl="3"/>
            <a:r>
              <a:rPr lang="en-US" dirty="0" smtClean="0"/>
              <a:t>Is it a personal blog, or an official educational site? Is the information fact or opinion?</a:t>
            </a:r>
          </a:p>
          <a:p>
            <a:pPr lvl="2"/>
            <a:r>
              <a:rPr lang="en-US" dirty="0" smtClean="0"/>
              <a:t>Do an advanced search to narrow it down </a:t>
            </a:r>
            <a:r>
              <a:rPr lang="en-US" dirty="0" smtClean="0">
                <a:hlinkClick r:id="rId2" action="ppaction://hlinksldjump"/>
              </a:rPr>
              <a:t>(Read more here)</a:t>
            </a:r>
            <a:endParaRPr lang="en-US" dirty="0" smtClean="0"/>
          </a:p>
          <a:p>
            <a:pPr lvl="1"/>
            <a:r>
              <a:rPr lang="en-US" dirty="0" smtClean="0"/>
              <a:t>Once you have found a credible article, read it and follow the directions on your workbook.</a:t>
            </a:r>
          </a:p>
        </p:txBody>
      </p:sp>
      <p:sp>
        <p:nvSpPr>
          <p:cNvPr id="4" name="Action Button: Home 3">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28</a:t>
            </a:fld>
            <a:endParaRPr lang="en-US"/>
          </a:p>
        </p:txBody>
      </p:sp>
    </p:spTree>
    <p:extLst>
      <p:ext uri="{BB962C8B-B14F-4D97-AF65-F5344CB8AC3E}">
        <p14:creationId xmlns:p14="http://schemas.microsoft.com/office/powerpoint/2010/main" val="2169468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Search</a:t>
            </a:r>
            <a:endParaRPr lang="en-US" dirty="0"/>
          </a:p>
        </p:txBody>
      </p:sp>
      <p:sp>
        <p:nvSpPr>
          <p:cNvPr id="3" name="Content Placeholder 2"/>
          <p:cNvSpPr>
            <a:spLocks noGrp="1"/>
          </p:cNvSpPr>
          <p:nvPr>
            <p:ph idx="1"/>
          </p:nvPr>
        </p:nvSpPr>
        <p:spPr/>
        <p:txBody>
          <a:bodyPr/>
          <a:lstStyle/>
          <a:p>
            <a:r>
              <a:rPr lang="en-US" dirty="0" smtClean="0"/>
              <a:t>Do an advanced search so that you are only searching for RECENT articles</a:t>
            </a:r>
          </a:p>
          <a:p>
            <a:r>
              <a:rPr lang="en-US" dirty="0" smtClean="0"/>
              <a:t>In Google, after you have entered your search terms, click on the    gear button in the upper right corner and choose Advanced Search.</a:t>
            </a:r>
          </a:p>
          <a:p>
            <a:r>
              <a:rPr lang="en-US" dirty="0" smtClean="0"/>
              <a:t>Under “last update” choose Past week, past month, or past year. Now only recent articles will appear</a:t>
            </a:r>
          </a:p>
          <a:p>
            <a:r>
              <a:rPr lang="en-US" dirty="0" smtClean="0"/>
              <a:t>You could also change the file type to .</a:t>
            </a:r>
            <a:r>
              <a:rPr lang="en-US" dirty="0" err="1" smtClean="0"/>
              <a:t>pdf</a:t>
            </a:r>
            <a:r>
              <a:rPr lang="en-US" dirty="0" smtClean="0"/>
              <a:t>—you may get a more reliable source this way.</a:t>
            </a:r>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895600"/>
            <a:ext cx="266700"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ction Button: Home 4">
            <a:hlinkClick r:id="rId3"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Back or Previous 5">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29</a:t>
            </a:fld>
            <a:endParaRPr lang="en-US"/>
          </a:p>
        </p:txBody>
      </p:sp>
    </p:spTree>
    <p:extLst>
      <p:ext uri="{BB962C8B-B14F-4D97-AF65-F5344CB8AC3E}">
        <p14:creationId xmlns:p14="http://schemas.microsoft.com/office/powerpoint/2010/main" val="1305332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a:t>
            </a:r>
            <a:endParaRPr lang="en-US" dirty="0"/>
          </a:p>
        </p:txBody>
      </p:sp>
      <p:sp>
        <p:nvSpPr>
          <p:cNvPr id="3" name="Content Placeholder 2"/>
          <p:cNvSpPr>
            <a:spLocks noGrp="1"/>
          </p:cNvSpPr>
          <p:nvPr>
            <p:ph idx="1"/>
          </p:nvPr>
        </p:nvSpPr>
        <p:spPr>
          <a:xfrm>
            <a:off x="457200" y="1600201"/>
            <a:ext cx="8229600" cy="914400"/>
          </a:xfrm>
        </p:spPr>
        <p:txBody>
          <a:bodyPr/>
          <a:lstStyle/>
          <a:p>
            <a:r>
              <a:rPr lang="en-US" b="1" dirty="0" smtClean="0"/>
              <a:t>Definition:</a:t>
            </a:r>
            <a:r>
              <a:rPr lang="en-US" dirty="0" smtClean="0"/>
              <a:t> Messages </a:t>
            </a:r>
            <a:r>
              <a:rPr lang="en-US" dirty="0"/>
              <a:t>distributed by electronic means from one computer </a:t>
            </a:r>
            <a:r>
              <a:rPr lang="en-US" dirty="0" smtClean="0"/>
              <a:t>user </a:t>
            </a:r>
            <a:r>
              <a:rPr lang="en-US" dirty="0"/>
              <a:t>to one or more recipients via a network</a:t>
            </a:r>
            <a:r>
              <a:rPr lang="en-US" dirty="0" smtClean="0"/>
              <a:t>.</a:t>
            </a:r>
          </a:p>
          <a:p>
            <a:pPr marL="0" indent="0">
              <a:buNone/>
            </a:pPr>
            <a:endParaRPr lang="en-US" dirty="0"/>
          </a:p>
        </p:txBody>
      </p:sp>
      <p:sp>
        <p:nvSpPr>
          <p:cNvPr id="6" name="Action Button: Home 5">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Back or Previous 6">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Forward or Next 7">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647700" y="2438400"/>
            <a:ext cx="3543300" cy="3611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a:buFont typeface="Wingdings" pitchFamily="2" charset="2"/>
              <a:buNone/>
            </a:pPr>
            <a:r>
              <a:rPr lang="en-US" sz="4000" b="1" dirty="0" smtClean="0"/>
              <a:t>Pros</a:t>
            </a:r>
          </a:p>
          <a:p>
            <a:r>
              <a:rPr lang="en-US" dirty="0" smtClean="0"/>
              <a:t>Quick way to send documents and images</a:t>
            </a:r>
          </a:p>
          <a:p>
            <a:r>
              <a:rPr lang="en-US" dirty="0" smtClean="0"/>
              <a:t>Leaves a paper trail</a:t>
            </a:r>
          </a:p>
          <a:p>
            <a:r>
              <a:rPr lang="en-US" dirty="0" smtClean="0"/>
              <a:t>“Conversations” can be easily browsed</a:t>
            </a:r>
          </a:p>
          <a:p>
            <a:r>
              <a:rPr lang="en-US" dirty="0" smtClean="0"/>
              <a:t>Free to set up</a:t>
            </a:r>
            <a:endParaRPr lang="en-US" dirty="0"/>
          </a:p>
        </p:txBody>
      </p:sp>
      <p:sp>
        <p:nvSpPr>
          <p:cNvPr id="10" name="Content Placeholder 3"/>
          <p:cNvSpPr txBox="1">
            <a:spLocks/>
          </p:cNvSpPr>
          <p:nvPr/>
        </p:nvSpPr>
        <p:spPr>
          <a:xfrm>
            <a:off x="4838700" y="2438400"/>
            <a:ext cx="3543300" cy="3611563"/>
          </a:xfrm>
          <a:prstGeom prst="rect">
            <a:avLst/>
          </a:prstGeom>
        </p:spPr>
        <p:txBody>
          <a:bodyPr>
            <a:normAutofit fontScale="92500"/>
          </a:bodyPr>
          <a:lstStyle>
            <a:lvl1pPr marL="342900" indent="-342900" algn="l" defTabSz="914400" rtl="0" eaLnBrk="1" latinLnBrk="0" hangingPunct="1">
              <a:spcBef>
                <a:spcPct val="20000"/>
              </a:spcBef>
              <a:buClr>
                <a:schemeClr val="accent1"/>
              </a:buClr>
              <a:buSzPct val="75000"/>
              <a:buFont typeface="Wingdings" pitchFamily="2" charset="2"/>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marL="0" indent="0" algn="ctr">
              <a:buFont typeface="Wingdings" pitchFamily="2" charset="2"/>
              <a:buNone/>
            </a:pPr>
            <a:r>
              <a:rPr lang="en-US" sz="4000" b="1" dirty="0" smtClean="0"/>
              <a:t>Cons</a:t>
            </a:r>
          </a:p>
          <a:p>
            <a:r>
              <a:rPr lang="en-US" dirty="0" smtClean="0"/>
              <a:t>Spam has never been satisfactorily dealt with</a:t>
            </a:r>
          </a:p>
          <a:p>
            <a:r>
              <a:rPr lang="en-US" dirty="0" smtClean="0"/>
              <a:t>Replies depend on how often email is checked</a:t>
            </a:r>
          </a:p>
          <a:p>
            <a:r>
              <a:rPr lang="en-US" dirty="0" smtClean="0"/>
              <a:t>Viruses often are sent this way</a:t>
            </a:r>
          </a:p>
          <a:p>
            <a:r>
              <a:rPr lang="en-US" dirty="0" smtClean="0"/>
              <a:t>Limited amount of space to send information</a:t>
            </a:r>
          </a:p>
          <a:p>
            <a:endParaRPr lang="en-US" dirty="0"/>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3</a:t>
            </a:fld>
            <a:endParaRPr lang="en-US"/>
          </a:p>
        </p:txBody>
      </p:sp>
    </p:spTree>
    <p:extLst>
      <p:ext uri="{BB962C8B-B14F-4D97-AF65-F5344CB8AC3E}">
        <p14:creationId xmlns:p14="http://schemas.microsoft.com/office/powerpoint/2010/main" val="3246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Situation Quiz</a:t>
            </a:r>
            <a:endParaRPr lang="en-US" dirty="0"/>
          </a:p>
        </p:txBody>
      </p:sp>
      <p:sp>
        <p:nvSpPr>
          <p:cNvPr id="3" name="Content Placeholder 2"/>
          <p:cNvSpPr>
            <a:spLocks noGrp="1"/>
          </p:cNvSpPr>
          <p:nvPr>
            <p:ph idx="1"/>
          </p:nvPr>
        </p:nvSpPr>
        <p:spPr/>
        <p:txBody>
          <a:bodyPr/>
          <a:lstStyle/>
          <a:p>
            <a:r>
              <a:rPr lang="en-US" dirty="0" smtClean="0"/>
              <a:t>Can you identify which of all the electronic communications types would be best for the following situations? Refer to your packet for a list of all possible answers.</a:t>
            </a:r>
            <a:endParaRPr lang="en-US" dirty="0"/>
          </a:p>
        </p:txBody>
      </p:sp>
      <p:sp>
        <p:nvSpPr>
          <p:cNvPr id="4" name="Regular Pentagon 3">
            <a:hlinkClick r:id="rId2" action="ppaction://hlinksldjump"/>
          </p:cNvPr>
          <p:cNvSpPr/>
          <p:nvPr/>
        </p:nvSpPr>
        <p:spPr>
          <a:xfrm>
            <a:off x="867784" y="3619947"/>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1</a:t>
            </a:r>
            <a:endParaRPr lang="en-US" sz="2400" dirty="0"/>
          </a:p>
        </p:txBody>
      </p:sp>
      <p:sp>
        <p:nvSpPr>
          <p:cNvPr id="5" name="Regular Pentagon 4">
            <a:hlinkClick r:id="rId3" action="ppaction://hlinksldjump"/>
          </p:cNvPr>
          <p:cNvSpPr/>
          <p:nvPr/>
        </p:nvSpPr>
        <p:spPr>
          <a:xfrm>
            <a:off x="2086984" y="3632498"/>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2</a:t>
            </a:r>
            <a:endParaRPr lang="en-US" sz="2400" dirty="0"/>
          </a:p>
        </p:txBody>
      </p:sp>
      <p:sp>
        <p:nvSpPr>
          <p:cNvPr id="6" name="Regular Pentagon 5">
            <a:hlinkClick r:id="rId4" action="ppaction://hlinksldjump"/>
          </p:cNvPr>
          <p:cNvSpPr/>
          <p:nvPr/>
        </p:nvSpPr>
        <p:spPr>
          <a:xfrm>
            <a:off x="3341146" y="3619947"/>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3</a:t>
            </a:r>
            <a:endParaRPr lang="en-US" sz="2400" dirty="0"/>
          </a:p>
        </p:txBody>
      </p:sp>
      <p:sp>
        <p:nvSpPr>
          <p:cNvPr id="7" name="Regular Pentagon 6">
            <a:hlinkClick r:id="rId5" action="ppaction://hlinksldjump"/>
          </p:cNvPr>
          <p:cNvSpPr/>
          <p:nvPr/>
        </p:nvSpPr>
        <p:spPr>
          <a:xfrm>
            <a:off x="4572000" y="3606052"/>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4</a:t>
            </a:r>
            <a:endParaRPr lang="en-US" sz="2400" dirty="0"/>
          </a:p>
        </p:txBody>
      </p:sp>
      <p:sp>
        <p:nvSpPr>
          <p:cNvPr id="8" name="Regular Pentagon 7">
            <a:hlinkClick r:id="rId6" action="ppaction://hlinksldjump"/>
          </p:cNvPr>
          <p:cNvSpPr/>
          <p:nvPr/>
        </p:nvSpPr>
        <p:spPr>
          <a:xfrm>
            <a:off x="5791200" y="3601122"/>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5</a:t>
            </a:r>
            <a:endParaRPr lang="en-US" sz="2400" dirty="0"/>
          </a:p>
        </p:txBody>
      </p:sp>
      <p:sp>
        <p:nvSpPr>
          <p:cNvPr id="9" name="Regular Pentagon 8">
            <a:hlinkClick r:id="rId7" action="ppaction://hlinksldjump"/>
          </p:cNvPr>
          <p:cNvSpPr/>
          <p:nvPr/>
        </p:nvSpPr>
        <p:spPr>
          <a:xfrm>
            <a:off x="7010400" y="3587227"/>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6</a:t>
            </a:r>
            <a:endParaRPr lang="en-US" sz="2400" dirty="0"/>
          </a:p>
        </p:txBody>
      </p:sp>
      <p:sp>
        <p:nvSpPr>
          <p:cNvPr id="10" name="Regular Pentagon 9">
            <a:hlinkClick r:id="rId8" action="ppaction://hlinksldjump"/>
          </p:cNvPr>
          <p:cNvSpPr/>
          <p:nvPr/>
        </p:nvSpPr>
        <p:spPr>
          <a:xfrm>
            <a:off x="2057400" y="4822115"/>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7</a:t>
            </a:r>
            <a:endParaRPr lang="en-US" sz="2400" dirty="0"/>
          </a:p>
        </p:txBody>
      </p:sp>
      <p:sp>
        <p:nvSpPr>
          <p:cNvPr id="11" name="Regular Pentagon 10">
            <a:hlinkClick r:id="rId9" action="ppaction://hlinksldjump"/>
          </p:cNvPr>
          <p:cNvSpPr/>
          <p:nvPr/>
        </p:nvSpPr>
        <p:spPr>
          <a:xfrm>
            <a:off x="3290047" y="4809564"/>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8</a:t>
            </a:r>
            <a:endParaRPr lang="en-US" sz="2400" dirty="0"/>
          </a:p>
        </p:txBody>
      </p:sp>
      <p:sp>
        <p:nvSpPr>
          <p:cNvPr id="12" name="Regular Pentagon 11">
            <a:hlinkClick r:id="rId10" action="ppaction://hlinksldjump"/>
          </p:cNvPr>
          <p:cNvSpPr/>
          <p:nvPr/>
        </p:nvSpPr>
        <p:spPr>
          <a:xfrm>
            <a:off x="4554967" y="4822115"/>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9</a:t>
            </a:r>
            <a:endParaRPr lang="en-US" sz="2400" dirty="0"/>
          </a:p>
        </p:txBody>
      </p:sp>
      <p:sp>
        <p:nvSpPr>
          <p:cNvPr id="13" name="Regular Pentagon 12">
            <a:hlinkClick r:id="rId11" action="ppaction://hlinksldjump"/>
          </p:cNvPr>
          <p:cNvSpPr/>
          <p:nvPr/>
        </p:nvSpPr>
        <p:spPr>
          <a:xfrm>
            <a:off x="5774167" y="4809564"/>
            <a:ext cx="1219200" cy="1143000"/>
          </a:xfrm>
          <a:prstGeom prst="pentagon">
            <a:avLst/>
          </a:prstGeom>
          <a:scene3d>
            <a:camera prst="orthographicFront">
              <a:rot lat="0" lon="0" rev="0"/>
            </a:camera>
            <a:lightRig rig="harsh" dir="tl">
              <a:rot lat="0" lon="0" rev="9000000"/>
            </a:lightRig>
          </a:scene3d>
          <a:sp3d extrusionH="69850" prstMaterial="flat">
            <a:bevelT w="38100" h="50800" prst="relaxedInset"/>
          </a:sp3d>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t>10</a:t>
            </a:r>
            <a:endParaRPr lang="en-US" sz="2400" dirty="0"/>
          </a:p>
        </p:txBody>
      </p:sp>
      <p:sp>
        <p:nvSpPr>
          <p:cNvPr id="14" name="Action Button: Home 13">
            <a:hlinkClick r:id="rId1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Back or Previous 1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Custom 15">
            <a:hlinkClick r:id="" action="ppaction://hlinkshowjump?jump=endshow" highlightClick="1"/>
          </p:cNvPr>
          <p:cNvSpPr/>
          <p:nvPr/>
        </p:nvSpPr>
        <p:spPr>
          <a:xfrm>
            <a:off x="6424108" y="6248400"/>
            <a:ext cx="2438400" cy="533400"/>
          </a:xfrm>
          <a:prstGeom prst="actionButtonBlan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End Show</a:t>
            </a:r>
            <a:endParaRPr lang="en-US" dirty="0"/>
          </a:p>
        </p:txBody>
      </p:sp>
      <p:sp>
        <p:nvSpPr>
          <p:cNvPr id="17" name="Footer Placeholder 16"/>
          <p:cNvSpPr>
            <a:spLocks noGrp="1"/>
          </p:cNvSpPr>
          <p:nvPr>
            <p:ph type="ftr" sz="quarter" idx="11"/>
          </p:nvPr>
        </p:nvSpPr>
        <p:spPr/>
        <p:txBody>
          <a:bodyPr/>
          <a:lstStyle/>
          <a:p>
            <a:r>
              <a:rPr lang="en-US" smtClean="0"/>
              <a:t>©Megan Rees, 2013</a:t>
            </a:r>
            <a:endParaRPr lang="en-US"/>
          </a:p>
        </p:txBody>
      </p:sp>
      <p:sp>
        <p:nvSpPr>
          <p:cNvPr id="18" name="Slide Number Placeholder 17"/>
          <p:cNvSpPr>
            <a:spLocks noGrp="1"/>
          </p:cNvSpPr>
          <p:nvPr>
            <p:ph type="sldNum" sz="quarter" idx="12"/>
          </p:nvPr>
        </p:nvSpPr>
        <p:spPr/>
        <p:txBody>
          <a:bodyPr/>
          <a:lstStyle/>
          <a:p>
            <a:fld id="{321A119C-D0B5-42DB-9CFA-2D0DE1375D63}" type="slidenum">
              <a:rPr lang="en-US" smtClean="0"/>
              <a:t>30</a:t>
            </a:fld>
            <a:endParaRPr lang="en-US"/>
          </a:p>
        </p:txBody>
      </p:sp>
    </p:spTree>
    <p:extLst>
      <p:ext uri="{BB962C8B-B14F-4D97-AF65-F5344CB8AC3E}">
        <p14:creationId xmlns:p14="http://schemas.microsoft.com/office/powerpoint/2010/main" val="2029244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lstStyle/>
          <a:p>
            <a:pPr marL="0" indent="0">
              <a:buNone/>
            </a:pPr>
            <a:r>
              <a:rPr lang="en-US" dirty="0" smtClean="0"/>
              <a:t>Situation: </a:t>
            </a:r>
          </a:p>
          <a:p>
            <a:pPr marL="0" indent="0">
              <a:buNone/>
            </a:pPr>
            <a:r>
              <a:rPr lang="en-US" dirty="0" smtClean="0"/>
              <a:t>You would like to write a lot about a topic that you find really interesting. You want to connect to other people who are also interested in that topic. But the most important thing to you is WRITING. You want to share you knowledge with the world!</a:t>
            </a:r>
            <a:endParaRPr lang="en-US" dirty="0"/>
          </a:p>
        </p:txBody>
      </p:sp>
      <p:sp>
        <p:nvSpPr>
          <p:cNvPr id="4" name="Rounded Rectangle 3">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Podcast</a:t>
            </a:r>
            <a:endParaRPr lang="en-US" sz="3600" dirty="0">
              <a:latin typeface="+mj-lt"/>
            </a:endParaRPr>
          </a:p>
        </p:txBody>
      </p:sp>
      <p:sp>
        <p:nvSpPr>
          <p:cNvPr id="5" name="Rounded Rectangle 4">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Blog</a:t>
            </a:r>
            <a:endParaRPr lang="en-US" sz="3600" dirty="0">
              <a:latin typeface="+mj-lt"/>
            </a:endParaRPr>
          </a:p>
        </p:txBody>
      </p:sp>
      <p:sp>
        <p:nvSpPr>
          <p:cNvPr id="6" name="Rounded Rectangle 5">
            <a:hlinkClick r:id="rId2"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Chat Room</a:t>
            </a:r>
            <a:endParaRPr lang="en-US" sz="3600" dirty="0">
              <a:latin typeface="+mj-lt"/>
            </a:endParaRPr>
          </a:p>
        </p:txBody>
      </p:sp>
      <p:sp>
        <p:nvSpPr>
          <p:cNvPr id="7" name="Rounded Rectangle 6">
            <a:hlinkClick r:id="rId2" action="ppaction://hlinksldjump"/>
          </p:cNvPr>
          <p:cNvSpPr/>
          <p:nvPr/>
        </p:nvSpPr>
        <p:spPr>
          <a:xfrm>
            <a:off x="2362200" y="59436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Facebook</a:t>
            </a:r>
            <a:endParaRPr lang="en-US" sz="3600" dirty="0">
              <a:latin typeface="+mj-lt"/>
            </a:endParaRPr>
          </a:p>
        </p:txBody>
      </p:sp>
      <p:sp>
        <p:nvSpPr>
          <p:cNvPr id="8" name="Action Button: Forward or Next 7">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8"/>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31</a:t>
            </a:fld>
            <a:endParaRPr lang="en-US"/>
          </a:p>
        </p:txBody>
      </p:sp>
    </p:spTree>
    <p:extLst>
      <p:ext uri="{BB962C8B-B14F-4D97-AF65-F5344CB8AC3E}">
        <p14:creationId xmlns:p14="http://schemas.microsoft.com/office/powerpoint/2010/main" val="1432367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9"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are at work and need to speak to the regional office managers in you Paris office and you New York office, at the same time. </a:t>
            </a:r>
            <a:endParaRPr lang="en-US" dirty="0"/>
          </a:p>
        </p:txBody>
      </p:sp>
      <p:sp>
        <p:nvSpPr>
          <p:cNvPr id="10" name="Rounded Rectangle 9">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Social Media</a:t>
            </a:r>
            <a:endParaRPr lang="en-US" sz="3600" dirty="0">
              <a:latin typeface="+mj-lt"/>
            </a:endParaRPr>
          </a:p>
        </p:txBody>
      </p:sp>
      <p:sp>
        <p:nvSpPr>
          <p:cNvPr id="11" name="Rounded Rectangle 10">
            <a:hlinkClick r:id="rId2"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Twitter</a:t>
            </a:r>
            <a:endParaRPr lang="en-US" sz="3600" dirty="0">
              <a:latin typeface="+mj-lt"/>
            </a:endParaRPr>
          </a:p>
        </p:txBody>
      </p:sp>
      <p:sp>
        <p:nvSpPr>
          <p:cNvPr id="12" name="Rounded Rectangle 11">
            <a:hlinkClick r:id="rId2"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Chat Room</a:t>
            </a:r>
            <a:endParaRPr lang="en-US" sz="3600" dirty="0">
              <a:latin typeface="+mj-lt"/>
            </a:endParaRPr>
          </a:p>
        </p:txBody>
      </p:sp>
      <p:sp>
        <p:nvSpPr>
          <p:cNvPr id="13" name="Rounded Rectangle 12">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Teleconferencing</a:t>
            </a:r>
            <a:endParaRPr lang="en-US" sz="3600" dirty="0">
              <a:latin typeface="+mj-lt"/>
            </a:endParaRPr>
          </a:p>
        </p:txBody>
      </p:sp>
      <p:sp>
        <p:nvSpPr>
          <p:cNvPr id="14" name="Action Button: Forward or Next 13">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32</a:t>
            </a:fld>
            <a:endParaRPr lang="en-US"/>
          </a:p>
        </p:txBody>
      </p:sp>
    </p:spTree>
    <p:extLst>
      <p:ext uri="{BB962C8B-B14F-4D97-AF65-F5344CB8AC3E}">
        <p14:creationId xmlns:p14="http://schemas.microsoft.com/office/powerpoint/2010/main" val="4241236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9"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have a series of lectures about a topic you love that you would like to share with the world. You want to make actual videos of yourself talking about these subjects. </a:t>
            </a:r>
            <a:endParaRPr lang="en-US" dirty="0"/>
          </a:p>
        </p:txBody>
      </p:sp>
      <p:sp>
        <p:nvSpPr>
          <p:cNvPr id="10" name="Rounded Rectangle 9">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Podcast</a:t>
            </a:r>
            <a:endParaRPr lang="en-US" sz="3600" dirty="0">
              <a:latin typeface="+mj-lt"/>
            </a:endParaRPr>
          </a:p>
        </p:txBody>
      </p:sp>
      <p:sp>
        <p:nvSpPr>
          <p:cNvPr id="11" name="Rounded Rectangle 10">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Email</a:t>
            </a:r>
            <a:endParaRPr lang="en-US" sz="3600" dirty="0">
              <a:latin typeface="+mj-lt"/>
            </a:endParaRPr>
          </a:p>
        </p:txBody>
      </p:sp>
      <p:sp>
        <p:nvSpPr>
          <p:cNvPr id="12" name="Rounded Rectangle 11">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Teleconferencing</a:t>
            </a:r>
            <a:endParaRPr lang="en-US" sz="3600" dirty="0">
              <a:latin typeface="+mj-lt"/>
            </a:endParaRPr>
          </a:p>
        </p:txBody>
      </p:sp>
      <p:sp>
        <p:nvSpPr>
          <p:cNvPr id="13" name="Rounded Rectangle 12">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Blog</a:t>
            </a:r>
            <a:endParaRPr lang="en-US" sz="3600" dirty="0">
              <a:latin typeface="+mj-lt"/>
            </a:endParaRPr>
          </a:p>
        </p:txBody>
      </p:sp>
      <p:sp>
        <p:nvSpPr>
          <p:cNvPr id="14" name="Action Button: Forward or Next 13">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4" name="Slide Number Placeholder 3"/>
          <p:cNvSpPr>
            <a:spLocks noGrp="1"/>
          </p:cNvSpPr>
          <p:nvPr>
            <p:ph type="sldNum" sz="quarter" idx="12"/>
          </p:nvPr>
        </p:nvSpPr>
        <p:spPr/>
        <p:txBody>
          <a:bodyPr/>
          <a:lstStyle/>
          <a:p>
            <a:fld id="{321A119C-D0B5-42DB-9CFA-2D0DE1375D63}" type="slidenum">
              <a:rPr lang="en-US" smtClean="0"/>
              <a:t>33</a:t>
            </a:fld>
            <a:endParaRPr lang="en-US"/>
          </a:p>
        </p:txBody>
      </p:sp>
    </p:spTree>
    <p:extLst>
      <p:ext uri="{BB962C8B-B14F-4D97-AF65-F5344CB8AC3E}">
        <p14:creationId xmlns:p14="http://schemas.microsoft.com/office/powerpoint/2010/main" val="438452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4</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are working out a problem with another company at work, and want to make sure everything that is said is in writing and can be traced. You also want to keep a good record of the dates and times these communications were sent.</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Email</a:t>
            </a:r>
            <a:endParaRPr lang="en-US" sz="3600" dirty="0">
              <a:latin typeface="+mj-lt"/>
            </a:endParaRPr>
          </a:p>
        </p:txBody>
      </p:sp>
      <p:sp>
        <p:nvSpPr>
          <p:cNvPr id="6" name="Rounded Rectangle 5">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Texting</a:t>
            </a:r>
            <a:endParaRPr lang="en-US" sz="3600" dirty="0">
              <a:latin typeface="+mj-lt"/>
            </a:endParaRPr>
          </a:p>
        </p:txBody>
      </p:sp>
      <p:sp>
        <p:nvSpPr>
          <p:cNvPr id="7" name="Rounded Rectangle 6">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Skype</a:t>
            </a:r>
            <a:endParaRPr lang="en-US" sz="3600" dirty="0">
              <a:latin typeface="+mj-lt"/>
            </a:endParaRPr>
          </a:p>
        </p:txBody>
      </p:sp>
      <p:sp>
        <p:nvSpPr>
          <p:cNvPr id="8" name="Rounded Rectangle 7">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Teleconferencing</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34</a:t>
            </a:fld>
            <a:endParaRPr lang="en-US"/>
          </a:p>
        </p:txBody>
      </p:sp>
    </p:spTree>
    <p:extLst>
      <p:ext uri="{BB962C8B-B14F-4D97-AF65-F5344CB8AC3E}">
        <p14:creationId xmlns:p14="http://schemas.microsoft.com/office/powerpoint/2010/main" val="3034020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5</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need to send a quick message to your co-worker to let them know you are going to be late that morning.</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Facebook</a:t>
            </a:r>
            <a:endParaRPr lang="en-US" sz="3600" dirty="0">
              <a:latin typeface="+mj-lt"/>
            </a:endParaRPr>
          </a:p>
        </p:txBody>
      </p:sp>
      <p:sp>
        <p:nvSpPr>
          <p:cNvPr id="6" name="Rounded Rectangle 5">
            <a:hlinkClick r:id="rId2"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Blog</a:t>
            </a:r>
            <a:endParaRPr lang="en-US" sz="3600" dirty="0">
              <a:latin typeface="+mj-lt"/>
            </a:endParaRPr>
          </a:p>
        </p:txBody>
      </p:sp>
      <p:sp>
        <p:nvSpPr>
          <p:cNvPr id="7" name="Rounded Rectangle 6">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Instant Message</a:t>
            </a:r>
            <a:endParaRPr lang="en-US" sz="3600" dirty="0">
              <a:latin typeface="+mj-lt"/>
            </a:endParaRPr>
          </a:p>
        </p:txBody>
      </p:sp>
      <p:sp>
        <p:nvSpPr>
          <p:cNvPr id="8" name="Rounded Rectangle 7">
            <a:hlinkClick r:id="rId2"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Chat Room</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35</a:t>
            </a:fld>
            <a:endParaRPr lang="en-US"/>
          </a:p>
        </p:txBody>
      </p:sp>
    </p:spTree>
    <p:extLst>
      <p:ext uri="{BB962C8B-B14F-4D97-AF65-F5344CB8AC3E}">
        <p14:creationId xmlns:p14="http://schemas.microsoft.com/office/powerpoint/2010/main" val="250471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6</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Your friend lives in Japan and you want to talk to them for free! What is the best way to have full communication?</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Instant Message</a:t>
            </a:r>
            <a:endParaRPr lang="en-US" sz="3600" dirty="0">
              <a:latin typeface="+mj-lt"/>
            </a:endParaRPr>
          </a:p>
        </p:txBody>
      </p:sp>
      <p:sp>
        <p:nvSpPr>
          <p:cNvPr id="6" name="Rounded Rectangle 5">
            <a:hlinkClick r:id="rId2"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Twitter</a:t>
            </a:r>
            <a:endParaRPr lang="en-US" sz="3600" dirty="0">
              <a:latin typeface="+mj-lt"/>
            </a:endParaRPr>
          </a:p>
        </p:txBody>
      </p:sp>
      <p:sp>
        <p:nvSpPr>
          <p:cNvPr id="7" name="Rounded Rectangle 6">
            <a:hlinkClick r:id="rId2"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Podcast</a:t>
            </a:r>
            <a:endParaRPr lang="en-US" sz="3600" dirty="0">
              <a:latin typeface="+mj-lt"/>
            </a:endParaRPr>
          </a:p>
        </p:txBody>
      </p:sp>
      <p:sp>
        <p:nvSpPr>
          <p:cNvPr id="8" name="Rounded Rectangle 7">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Skype</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36</a:t>
            </a:fld>
            <a:endParaRPr lang="en-US"/>
          </a:p>
        </p:txBody>
      </p:sp>
    </p:spTree>
    <p:extLst>
      <p:ext uri="{BB962C8B-B14F-4D97-AF65-F5344CB8AC3E}">
        <p14:creationId xmlns:p14="http://schemas.microsoft.com/office/powerpoint/2010/main" val="33141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7</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want to share your feelings on a subject with your friends and family all at once.</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Texting</a:t>
            </a:r>
            <a:endParaRPr lang="en-US" sz="3600" dirty="0">
              <a:latin typeface="+mj-lt"/>
            </a:endParaRPr>
          </a:p>
        </p:txBody>
      </p:sp>
      <p:sp>
        <p:nvSpPr>
          <p:cNvPr id="6" name="Rounded Rectangle 5">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Facebook</a:t>
            </a:r>
            <a:endParaRPr lang="en-US" sz="3600" dirty="0">
              <a:latin typeface="+mj-lt"/>
            </a:endParaRPr>
          </a:p>
        </p:txBody>
      </p:sp>
      <p:sp>
        <p:nvSpPr>
          <p:cNvPr id="7" name="Rounded Rectangle 6">
            <a:hlinkClick r:id="rId2"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Twitter</a:t>
            </a:r>
            <a:endParaRPr lang="en-US" sz="3600" dirty="0">
              <a:latin typeface="+mj-lt"/>
            </a:endParaRPr>
          </a:p>
        </p:txBody>
      </p:sp>
      <p:sp>
        <p:nvSpPr>
          <p:cNvPr id="8" name="Rounded Rectangle 7">
            <a:hlinkClick r:id="rId2"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err="1" smtClean="0">
                <a:latin typeface="+mj-lt"/>
              </a:rPr>
              <a:t>Pinterest</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37</a:t>
            </a:fld>
            <a:endParaRPr lang="en-US"/>
          </a:p>
        </p:txBody>
      </p:sp>
    </p:spTree>
    <p:extLst>
      <p:ext uri="{BB962C8B-B14F-4D97-AF65-F5344CB8AC3E}">
        <p14:creationId xmlns:p14="http://schemas.microsoft.com/office/powerpoint/2010/main" val="390947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8</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would like to discuss your class assignment with some of your classmates, all at the same time.</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Facebook</a:t>
            </a:r>
            <a:endParaRPr lang="en-US" sz="3600" dirty="0">
              <a:latin typeface="+mj-lt"/>
            </a:endParaRPr>
          </a:p>
        </p:txBody>
      </p:sp>
      <p:sp>
        <p:nvSpPr>
          <p:cNvPr id="6" name="Rounded Rectangle 5">
            <a:hlinkClick r:id="rId2"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Podcast</a:t>
            </a:r>
            <a:endParaRPr lang="en-US" sz="3600" dirty="0">
              <a:latin typeface="+mj-lt"/>
            </a:endParaRPr>
          </a:p>
        </p:txBody>
      </p:sp>
      <p:sp>
        <p:nvSpPr>
          <p:cNvPr id="7" name="Rounded Rectangle 6">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Chat Room</a:t>
            </a:r>
            <a:endParaRPr lang="en-US" sz="3600" dirty="0">
              <a:latin typeface="+mj-lt"/>
            </a:endParaRPr>
          </a:p>
        </p:txBody>
      </p:sp>
      <p:sp>
        <p:nvSpPr>
          <p:cNvPr id="8" name="Rounded Rectangle 7">
            <a:hlinkClick r:id="rId2"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Email</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38</a:t>
            </a:fld>
            <a:endParaRPr lang="en-US"/>
          </a:p>
        </p:txBody>
      </p:sp>
    </p:spTree>
    <p:extLst>
      <p:ext uri="{BB962C8B-B14F-4D97-AF65-F5344CB8AC3E}">
        <p14:creationId xmlns:p14="http://schemas.microsoft.com/office/powerpoint/2010/main" val="390947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9</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want to talk to your mother, brother, and sister who all live in different states, all at the same time. You would like to see their faces as you make a big announcement!</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Skype</a:t>
            </a:r>
            <a:endParaRPr lang="en-US" sz="3600" dirty="0">
              <a:latin typeface="+mj-lt"/>
            </a:endParaRPr>
          </a:p>
        </p:txBody>
      </p:sp>
      <p:sp>
        <p:nvSpPr>
          <p:cNvPr id="6" name="Rounded Rectangle 5">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Facebook</a:t>
            </a:r>
            <a:endParaRPr lang="en-US" sz="3600" dirty="0">
              <a:latin typeface="+mj-lt"/>
            </a:endParaRPr>
          </a:p>
        </p:txBody>
      </p:sp>
      <p:sp>
        <p:nvSpPr>
          <p:cNvPr id="7" name="Rounded Rectangle 6">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Texting</a:t>
            </a:r>
            <a:endParaRPr lang="en-US" sz="3600" dirty="0">
              <a:latin typeface="+mj-lt"/>
            </a:endParaRPr>
          </a:p>
        </p:txBody>
      </p:sp>
      <p:sp>
        <p:nvSpPr>
          <p:cNvPr id="8" name="Rounded Rectangle 7">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Instant Message</a:t>
            </a:r>
            <a:endParaRPr lang="en-US" sz="3600" dirty="0">
              <a:latin typeface="+mj-lt"/>
            </a:endParaRPr>
          </a:p>
        </p:txBody>
      </p:sp>
      <p:sp>
        <p:nvSpPr>
          <p:cNvPr id="9" name="Action Button: Forward or Next 8">
            <a:hlinkClick r:id="" action="ppaction://hlinkshowjump?jump=nextslide" highlightClick="1"/>
          </p:cNvPr>
          <p:cNvSpPr/>
          <p:nvPr/>
        </p:nvSpPr>
        <p:spPr>
          <a:xfrm>
            <a:off x="152400" y="62103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39</a:t>
            </a:fld>
            <a:endParaRPr lang="en-US"/>
          </a:p>
        </p:txBody>
      </p:sp>
    </p:spTree>
    <p:extLst>
      <p:ext uri="{BB962C8B-B14F-4D97-AF65-F5344CB8AC3E}">
        <p14:creationId xmlns:p14="http://schemas.microsoft.com/office/powerpoint/2010/main" val="390947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Email</a:t>
            </a:r>
            <a:endParaRPr lang="en-US" dirty="0"/>
          </a:p>
        </p:txBody>
      </p:sp>
      <p:sp>
        <p:nvSpPr>
          <p:cNvPr id="6" name="Content Placeholder 5"/>
          <p:cNvSpPr>
            <a:spLocks noGrp="1"/>
          </p:cNvSpPr>
          <p:nvPr>
            <p:ph sz="half" idx="1"/>
          </p:nvPr>
        </p:nvSpPr>
        <p:spPr>
          <a:xfrm>
            <a:off x="457200" y="2438400"/>
            <a:ext cx="2743200" cy="2895600"/>
          </a:xfrm>
        </p:spPr>
        <p:txBody>
          <a:bodyPr/>
          <a:lstStyle/>
          <a:p>
            <a:r>
              <a:rPr lang="en-US" dirty="0" smtClean="0"/>
              <a:t>Terms:</a:t>
            </a:r>
          </a:p>
          <a:p>
            <a:pPr lvl="1"/>
            <a:r>
              <a:rPr lang="en-US" dirty="0" smtClean="0"/>
              <a:t>Spam</a:t>
            </a:r>
          </a:p>
          <a:p>
            <a:pPr lvl="1"/>
            <a:r>
              <a:rPr lang="en-US" dirty="0" smtClean="0"/>
              <a:t>Attachments</a:t>
            </a:r>
          </a:p>
          <a:p>
            <a:pPr lvl="1"/>
            <a:r>
              <a:rPr lang="en-US" dirty="0" smtClean="0"/>
              <a:t>Netiquette</a:t>
            </a:r>
          </a:p>
          <a:p>
            <a:pPr lvl="1"/>
            <a:r>
              <a:rPr lang="en-US" dirty="0" smtClean="0"/>
              <a:t>Domain</a:t>
            </a:r>
          </a:p>
          <a:p>
            <a:pPr lvl="1"/>
            <a:endParaRPr lang="en-US" dirty="0"/>
          </a:p>
        </p:txBody>
      </p:sp>
      <p:sp>
        <p:nvSpPr>
          <p:cNvPr id="8" name="Content Placeholder 7"/>
          <p:cNvSpPr>
            <a:spLocks noGrp="1"/>
          </p:cNvSpPr>
          <p:nvPr>
            <p:ph sz="half" idx="2"/>
          </p:nvPr>
        </p:nvSpPr>
        <p:spPr>
          <a:xfrm>
            <a:off x="3200400" y="2286000"/>
            <a:ext cx="2667000" cy="3581400"/>
          </a:xfrm>
        </p:spPr>
        <p:txBody>
          <a:bodyPr/>
          <a:lstStyle/>
          <a:p>
            <a:r>
              <a:rPr lang="en-US" dirty="0" smtClean="0"/>
              <a:t>Parts</a:t>
            </a:r>
          </a:p>
          <a:p>
            <a:pPr lvl="1"/>
            <a:r>
              <a:rPr lang="en-US" dirty="0" smtClean="0"/>
              <a:t>To</a:t>
            </a:r>
          </a:p>
          <a:p>
            <a:pPr lvl="1"/>
            <a:r>
              <a:rPr lang="en-US" dirty="0" smtClean="0"/>
              <a:t>Subject</a:t>
            </a:r>
          </a:p>
          <a:p>
            <a:pPr lvl="1"/>
            <a:r>
              <a:rPr lang="en-US" dirty="0" smtClean="0"/>
              <a:t>CC and BCC</a:t>
            </a:r>
          </a:p>
          <a:p>
            <a:pPr lvl="1"/>
            <a:r>
              <a:rPr lang="en-US" dirty="0" smtClean="0"/>
              <a:t>Send</a:t>
            </a:r>
          </a:p>
          <a:p>
            <a:pPr lvl="1"/>
            <a:r>
              <a:rPr lang="en-US" dirty="0" smtClean="0"/>
              <a:t>Reply</a:t>
            </a:r>
            <a:endParaRPr lang="en-US" dirty="0"/>
          </a:p>
          <a:p>
            <a:pPr lvl="1"/>
            <a:r>
              <a:rPr lang="en-US" dirty="0" smtClean="0"/>
              <a:t>Forward</a:t>
            </a:r>
            <a:endParaRPr lang="en-US" dirty="0"/>
          </a:p>
        </p:txBody>
      </p:sp>
      <p:sp>
        <p:nvSpPr>
          <p:cNvPr id="9" name="Action Button: Home 8">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Back or Previous 9">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700" y="1676402"/>
            <a:ext cx="8039100" cy="369332"/>
          </a:xfrm>
          <a:prstGeom prst="rect">
            <a:avLst/>
          </a:prstGeom>
          <a:noFill/>
        </p:spPr>
        <p:txBody>
          <a:bodyPr wrap="square" rtlCol="0">
            <a:spAutoFit/>
          </a:bodyPr>
          <a:lstStyle/>
          <a:p>
            <a:r>
              <a:rPr lang="en-US" dirty="0" smtClean="0"/>
              <a:t>Look up the terms listed on your worksheet. Not all of these below are on it.</a:t>
            </a:r>
            <a:endParaRPr lang="en-US" dirty="0"/>
          </a:p>
        </p:txBody>
      </p:sp>
      <p:sp>
        <p:nvSpPr>
          <p:cNvPr id="13" name="Flowchart: Off-page Connector 12">
            <a:hlinkClick r:id="rId3" action="ppaction://hlinksldjump"/>
          </p:cNvPr>
          <p:cNvSpPr/>
          <p:nvPr/>
        </p:nvSpPr>
        <p:spPr>
          <a:xfrm rot="16200000">
            <a:off x="6972300" y="2209800"/>
            <a:ext cx="1714500" cy="1866900"/>
          </a:xfrm>
          <a:prstGeom prst="flowChartOffpageConnec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Common Problems</a:t>
            </a:r>
            <a:endParaRPr lang="en-US" dirty="0"/>
          </a:p>
        </p:txBody>
      </p:sp>
      <p:sp>
        <p:nvSpPr>
          <p:cNvPr id="14" name="Flowchart: Off-page Connector 13">
            <a:hlinkClick r:id="rId4" action="ppaction://hlinksldjump"/>
          </p:cNvPr>
          <p:cNvSpPr/>
          <p:nvPr/>
        </p:nvSpPr>
        <p:spPr>
          <a:xfrm rot="16200000">
            <a:off x="7007469" y="4149969"/>
            <a:ext cx="1714500" cy="1866900"/>
          </a:xfrm>
          <a:prstGeom prst="flowChartOffpageConnector">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Email Activity</a:t>
            </a:r>
            <a:endParaRPr lang="en-US" dirty="0"/>
          </a:p>
        </p:txBody>
      </p:sp>
      <p:sp>
        <p:nvSpPr>
          <p:cNvPr id="15" name="Action Button: Forward or Next 14">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©Megan Rees, 2013</a:t>
            </a:r>
            <a:endParaRPr lang="en-US"/>
          </a:p>
        </p:txBody>
      </p:sp>
      <p:sp>
        <p:nvSpPr>
          <p:cNvPr id="3" name="Slide Number Placeholder 2"/>
          <p:cNvSpPr>
            <a:spLocks noGrp="1"/>
          </p:cNvSpPr>
          <p:nvPr>
            <p:ph type="sldNum" sz="quarter" idx="12"/>
          </p:nvPr>
        </p:nvSpPr>
        <p:spPr/>
        <p:txBody>
          <a:bodyPr/>
          <a:lstStyle/>
          <a:p>
            <a:fld id="{321A119C-D0B5-42DB-9CFA-2D0DE1375D63}" type="slidenum">
              <a:rPr lang="en-US" smtClean="0"/>
              <a:t>4</a:t>
            </a:fld>
            <a:endParaRPr lang="en-US"/>
          </a:p>
        </p:txBody>
      </p:sp>
    </p:spTree>
    <p:extLst>
      <p:ext uri="{BB962C8B-B14F-4D97-AF65-F5344CB8AC3E}">
        <p14:creationId xmlns:p14="http://schemas.microsoft.com/office/powerpoint/2010/main" val="4101127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10</a:t>
            </a:r>
            <a:endParaRPr lang="en-US" dirty="0"/>
          </a:p>
        </p:txBody>
      </p:sp>
      <p:sp>
        <p:nvSpPr>
          <p:cNvPr id="4" name="Content Placeholder 2"/>
          <p:cNvSpPr>
            <a:spLocks noGrp="1"/>
          </p:cNvSpPr>
          <p:nvPr>
            <p:ph idx="1"/>
          </p:nvPr>
        </p:nvSpPr>
        <p:spPr>
          <a:xfrm>
            <a:off x="457200" y="1600200"/>
            <a:ext cx="8229600" cy="4525963"/>
          </a:xfrm>
        </p:spPr>
        <p:txBody>
          <a:bodyPr/>
          <a:lstStyle/>
          <a:p>
            <a:pPr marL="0" indent="0">
              <a:buNone/>
            </a:pPr>
            <a:r>
              <a:rPr lang="en-US" dirty="0" smtClean="0"/>
              <a:t>Situation: </a:t>
            </a:r>
          </a:p>
          <a:p>
            <a:pPr marL="0" indent="0">
              <a:buNone/>
            </a:pPr>
            <a:r>
              <a:rPr lang="en-US" dirty="0" smtClean="0"/>
              <a:t>You are watching a news program and have very strong opinions about what is happening in the world, and you wonder what other people think about it. You want to share, quickly, your thoughts, and also know theirs.</a:t>
            </a:r>
            <a:endParaRPr lang="en-US" dirty="0"/>
          </a:p>
        </p:txBody>
      </p:sp>
      <p:sp>
        <p:nvSpPr>
          <p:cNvPr id="5" name="Rounded Rectangle 4">
            <a:hlinkClick r:id="rId2" action="ppaction://hlinksldjump"/>
          </p:cNvPr>
          <p:cNvSpPr/>
          <p:nvPr/>
        </p:nvSpPr>
        <p:spPr>
          <a:xfrm>
            <a:off x="2362200" y="38100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Twitter</a:t>
            </a:r>
            <a:endParaRPr lang="en-US" sz="3600" dirty="0">
              <a:latin typeface="+mj-lt"/>
            </a:endParaRPr>
          </a:p>
        </p:txBody>
      </p:sp>
      <p:sp>
        <p:nvSpPr>
          <p:cNvPr id="6" name="Rounded Rectangle 5">
            <a:hlinkClick r:id="rId3" action="ppaction://hlinksldjump"/>
          </p:cNvPr>
          <p:cNvSpPr/>
          <p:nvPr/>
        </p:nvSpPr>
        <p:spPr>
          <a:xfrm>
            <a:off x="2362200" y="4495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Instant Message</a:t>
            </a:r>
            <a:endParaRPr lang="en-US" sz="3600" dirty="0">
              <a:latin typeface="+mj-lt"/>
            </a:endParaRPr>
          </a:p>
        </p:txBody>
      </p:sp>
      <p:sp>
        <p:nvSpPr>
          <p:cNvPr id="7" name="Rounded Rectangle 6">
            <a:hlinkClick r:id="rId3" action="ppaction://hlinksldjump"/>
          </p:cNvPr>
          <p:cNvSpPr/>
          <p:nvPr/>
        </p:nvSpPr>
        <p:spPr>
          <a:xfrm>
            <a:off x="2362200" y="525780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Podcast</a:t>
            </a:r>
            <a:endParaRPr lang="en-US" sz="3600" dirty="0">
              <a:latin typeface="+mj-lt"/>
            </a:endParaRPr>
          </a:p>
        </p:txBody>
      </p:sp>
      <p:sp>
        <p:nvSpPr>
          <p:cNvPr id="8" name="Rounded Rectangle 7">
            <a:hlinkClick r:id="rId3" action="ppaction://hlinksldjump"/>
          </p:cNvPr>
          <p:cNvSpPr/>
          <p:nvPr/>
        </p:nvSpPr>
        <p:spPr>
          <a:xfrm>
            <a:off x="2362200" y="5935980"/>
            <a:ext cx="4267200" cy="5334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latin typeface="+mj-lt"/>
              </a:rPr>
              <a:t>Chat Room</a:t>
            </a:r>
            <a:endParaRPr lang="en-US" sz="3600" dirty="0">
              <a:latin typeface="+mj-lt"/>
            </a:endParaRPr>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10" name="Slide Number Placeholder 9"/>
          <p:cNvSpPr>
            <a:spLocks noGrp="1"/>
          </p:cNvSpPr>
          <p:nvPr>
            <p:ph type="sldNum" sz="quarter" idx="12"/>
          </p:nvPr>
        </p:nvSpPr>
        <p:spPr/>
        <p:txBody>
          <a:bodyPr/>
          <a:lstStyle/>
          <a:p>
            <a:fld id="{321A119C-D0B5-42DB-9CFA-2D0DE1375D63}" type="slidenum">
              <a:rPr lang="en-US" smtClean="0"/>
              <a:t>40</a:t>
            </a:fld>
            <a:endParaRPr lang="en-US"/>
          </a:p>
        </p:txBody>
      </p:sp>
      <p:sp>
        <p:nvSpPr>
          <p:cNvPr id="11" name="Action Button: Home 10">
            <a:hlinkClick r:id="rId4" action="ppaction://hlinksldjump" highlightClick="1"/>
          </p:cNvPr>
          <p:cNvSpPr/>
          <p:nvPr/>
        </p:nvSpPr>
        <p:spPr>
          <a:xfrm>
            <a:off x="46741" y="6259005"/>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47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a:t>
            </a:r>
            <a:endParaRPr lang="en-US" dirty="0"/>
          </a:p>
        </p:txBody>
      </p:sp>
      <p:sp>
        <p:nvSpPr>
          <p:cNvPr id="4" name="Action Button: Back or Previous 3">
            <a:hlinkClick r:id="rId2" action="ppaction://hlinksldjump" highlightClick="1"/>
          </p:cNvPr>
          <p:cNvSpPr/>
          <p:nvPr/>
        </p:nvSpPr>
        <p:spPr>
          <a:xfrm>
            <a:off x="2895600" y="2819400"/>
            <a:ext cx="3352800" cy="26670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41</a:t>
            </a:fld>
            <a:endParaRPr lang="en-US"/>
          </a:p>
        </p:txBody>
      </p:sp>
    </p:spTree>
    <p:extLst>
      <p:ext uri="{BB962C8B-B14F-4D97-AF65-F5344CB8AC3E}">
        <p14:creationId xmlns:p14="http://schemas.microsoft.com/office/powerpoint/2010/main" val="424024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Incorrect!</a:t>
            </a:r>
            <a:endParaRPr lang="en-US" dirty="0"/>
          </a:p>
        </p:txBody>
      </p:sp>
      <p:sp>
        <p:nvSpPr>
          <p:cNvPr id="4" name="Action Button: Return 3">
            <a:hlinkClick r:id="" action="ppaction://hlinkshowjump?jump=lastslideviewed" highlightClick="1"/>
          </p:cNvPr>
          <p:cNvSpPr/>
          <p:nvPr/>
        </p:nvSpPr>
        <p:spPr>
          <a:xfrm>
            <a:off x="2819400" y="2895600"/>
            <a:ext cx="3048000" cy="26670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429000" y="1981200"/>
            <a:ext cx="3048000" cy="584775"/>
          </a:xfrm>
          <a:prstGeom prst="rect">
            <a:avLst/>
          </a:prstGeom>
          <a:noFill/>
        </p:spPr>
        <p:txBody>
          <a:bodyPr wrap="square" rtlCol="0">
            <a:spAutoFit/>
          </a:bodyPr>
          <a:lstStyle/>
          <a:p>
            <a:r>
              <a:rPr lang="en-US" sz="3200" dirty="0" smtClean="0"/>
              <a:t>Try Again!</a:t>
            </a:r>
            <a:endParaRPr lang="en-US" sz="3200" dirty="0"/>
          </a:p>
        </p:txBody>
      </p:sp>
      <p:sp>
        <p:nvSpPr>
          <p:cNvPr id="3" name="Footer Placeholder 2"/>
          <p:cNvSpPr>
            <a:spLocks noGrp="1"/>
          </p:cNvSpPr>
          <p:nvPr>
            <p:ph type="ftr" sz="quarter" idx="11"/>
          </p:nvPr>
        </p:nvSpPr>
        <p:spPr/>
        <p:txBody>
          <a:bodyPr/>
          <a:lstStyle/>
          <a:p>
            <a:r>
              <a:rPr lang="en-US" smtClean="0"/>
              <a:t>©Megan Rees, 2013</a:t>
            </a:r>
            <a:endParaRPr lang="en-US"/>
          </a:p>
        </p:txBody>
      </p:sp>
      <p:sp>
        <p:nvSpPr>
          <p:cNvPr id="6" name="Slide Number Placeholder 5"/>
          <p:cNvSpPr>
            <a:spLocks noGrp="1"/>
          </p:cNvSpPr>
          <p:nvPr>
            <p:ph type="sldNum" sz="quarter" idx="12"/>
          </p:nvPr>
        </p:nvSpPr>
        <p:spPr/>
        <p:txBody>
          <a:bodyPr/>
          <a:lstStyle/>
          <a:p>
            <a:fld id="{321A119C-D0B5-42DB-9CFA-2D0DE1375D63}" type="slidenum">
              <a:rPr lang="en-US" smtClean="0"/>
              <a:t>42</a:t>
            </a:fld>
            <a:endParaRPr lang="en-US"/>
          </a:p>
        </p:txBody>
      </p:sp>
    </p:spTree>
    <p:extLst>
      <p:ext uri="{BB962C8B-B14F-4D97-AF65-F5344CB8AC3E}">
        <p14:creationId xmlns:p14="http://schemas.microsoft.com/office/powerpoint/2010/main" val="4046727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Safety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Email Safety tips</a:t>
            </a:r>
          </a:p>
          <a:p>
            <a:pPr lvl="1"/>
            <a:r>
              <a:rPr lang="en-US" dirty="0" smtClean="0"/>
              <a:t>Only give your email address to people you know and trust, not people you have met online</a:t>
            </a:r>
          </a:p>
          <a:p>
            <a:pPr lvl="1"/>
            <a:r>
              <a:rPr lang="en-US" dirty="0" smtClean="0"/>
              <a:t>Don’t give away anything about your last name, location, </a:t>
            </a:r>
            <a:r>
              <a:rPr lang="en-US" dirty="0" err="1" smtClean="0"/>
              <a:t>etc</a:t>
            </a:r>
            <a:r>
              <a:rPr lang="en-US" dirty="0" smtClean="0"/>
              <a:t> in your email address</a:t>
            </a:r>
          </a:p>
          <a:p>
            <a:pPr lvl="1"/>
            <a:r>
              <a:rPr lang="en-US" dirty="0" smtClean="0"/>
              <a:t>Keep records—if someone is bullying you or harassing you via email, keep it all and don’t delete it</a:t>
            </a:r>
          </a:p>
          <a:p>
            <a:pPr lvl="1"/>
            <a:r>
              <a:rPr lang="en-US" dirty="0" smtClean="0"/>
              <a:t>Have more than one account—have a personal account for friends and family, and other accounts for school, work, or purchasing goods online</a:t>
            </a:r>
          </a:p>
          <a:p>
            <a:pPr lvl="1"/>
            <a:r>
              <a:rPr lang="en-US" dirty="0" smtClean="0"/>
              <a:t>Never open attachments from people you don’t know—they could contain viruses or just unsavory images or text you don’t want to see</a:t>
            </a:r>
          </a:p>
          <a:p>
            <a:pPr lvl="1"/>
            <a:r>
              <a:rPr lang="en-US" dirty="0" smtClean="0"/>
              <a:t>Don’t click on any links in spam – This makes you vulnerable to viruses and can send you to places you don’t want to be</a:t>
            </a:r>
          </a:p>
          <a:p>
            <a:pPr lvl="1"/>
            <a:r>
              <a:rPr lang="en-US" dirty="0" smtClean="0"/>
              <a:t>Choose an email account that is difficult to guess; a series of number and letters</a:t>
            </a:r>
          </a:p>
          <a:p>
            <a:pPr lvl="1"/>
            <a:endParaRPr lang="en-US" dirty="0" smtClean="0"/>
          </a:p>
        </p:txBody>
      </p:sp>
      <p:sp>
        <p:nvSpPr>
          <p:cNvPr id="4" name="Action Button: Home 3">
            <a:hlinkClick r:id="rId2"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Back or Previous 4">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5</a:t>
            </a:fld>
            <a:endParaRPr lang="en-US"/>
          </a:p>
        </p:txBody>
      </p:sp>
    </p:spTree>
    <p:extLst>
      <p:ext uri="{BB962C8B-B14F-4D97-AF65-F5344CB8AC3E}">
        <p14:creationId xmlns:p14="http://schemas.microsoft.com/office/powerpoint/2010/main" val="3958642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a:t>
            </a:r>
            <a:endParaRPr lang="en-US" dirty="0"/>
          </a:p>
        </p:txBody>
      </p:sp>
      <p:sp>
        <p:nvSpPr>
          <p:cNvPr id="3" name="Content Placeholder 2"/>
          <p:cNvSpPr>
            <a:spLocks noGrp="1"/>
          </p:cNvSpPr>
          <p:nvPr>
            <p:ph sz="half" idx="1"/>
          </p:nvPr>
        </p:nvSpPr>
        <p:spPr>
          <a:xfrm>
            <a:off x="457200" y="1600200"/>
            <a:ext cx="8153400" cy="4800600"/>
          </a:xfrm>
        </p:spPr>
        <p:txBody>
          <a:bodyPr/>
          <a:lstStyle/>
          <a:p>
            <a:pPr marL="0" indent="0">
              <a:buNone/>
            </a:pPr>
            <a:r>
              <a:rPr lang="en-US" b="1" dirty="0" smtClean="0"/>
              <a:t>Common Problems with E-mail:</a:t>
            </a:r>
          </a:p>
          <a:p>
            <a:r>
              <a:rPr lang="en-US" dirty="0" smtClean="0"/>
              <a:t>Delivery failure</a:t>
            </a:r>
          </a:p>
          <a:p>
            <a:r>
              <a:rPr lang="en-US" dirty="0" smtClean="0"/>
              <a:t>Junk mail</a:t>
            </a:r>
          </a:p>
          <a:p>
            <a:r>
              <a:rPr lang="en-US" dirty="0" smtClean="0"/>
              <a:t>Viruses</a:t>
            </a:r>
          </a:p>
          <a:p>
            <a:r>
              <a:rPr lang="en-US" dirty="0" smtClean="0"/>
              <a:t>Fraud </a:t>
            </a:r>
          </a:p>
        </p:txBody>
      </p:sp>
      <p:sp>
        <p:nvSpPr>
          <p:cNvPr id="6" name="Action Button: Back or Previous 5">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Megan.Rees\AppData\Local\Microsoft\Windows\Temporary Internet Files\Content.IE5\DX0LMV89\MC9000563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52400"/>
            <a:ext cx="2330043" cy="1905000"/>
          </a:xfrm>
          <a:prstGeom prst="rect">
            <a:avLst/>
          </a:prstGeom>
          <a:noFill/>
          <a:extLst>
            <a:ext uri="{909E8E84-426E-40DD-AFC4-6F175D3DCCD1}">
              <a14:hiddenFill xmlns:a14="http://schemas.microsoft.com/office/drawing/2010/main">
                <a:solidFill>
                  <a:srgbClr val="FFFFFF"/>
                </a:solidFill>
              </a14:hiddenFill>
            </a:ext>
          </a:extLst>
        </p:spPr>
      </p:pic>
      <p:sp>
        <p:nvSpPr>
          <p:cNvPr id="9" name="Action Button: Return 8">
            <a:hlinkClick r:id="rId3" action="ppaction://hlinksldjump" highlightClick="1"/>
          </p:cNvPr>
          <p:cNvSpPr/>
          <p:nvPr/>
        </p:nvSpPr>
        <p:spPr>
          <a:xfrm>
            <a:off x="657958" y="6248400"/>
            <a:ext cx="571500" cy="533400"/>
          </a:xfrm>
          <a:prstGeom prst="actionButtonReturn">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6</a:t>
            </a:fld>
            <a:endParaRPr lang="en-US"/>
          </a:p>
        </p:txBody>
      </p:sp>
      <p:sp>
        <p:nvSpPr>
          <p:cNvPr id="7" name="Flowchart: Document 6">
            <a:hlinkClick r:id="rId4"/>
          </p:cNvPr>
          <p:cNvSpPr/>
          <p:nvPr/>
        </p:nvSpPr>
        <p:spPr>
          <a:xfrm>
            <a:off x="3733800" y="3505200"/>
            <a:ext cx="2743200" cy="1828800"/>
          </a:xfrm>
          <a:prstGeom prst="flowChartDocumen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Watch the Video</a:t>
            </a:r>
            <a:endParaRPr lang="en-US" dirty="0"/>
          </a:p>
        </p:txBody>
      </p:sp>
    </p:spTree>
    <p:extLst>
      <p:ext uri="{BB962C8B-B14F-4D97-AF65-F5344CB8AC3E}">
        <p14:creationId xmlns:p14="http://schemas.microsoft.com/office/powerpoint/2010/main" val="2102998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Activity/Assignment</a:t>
            </a:r>
            <a:endParaRPr lang="en-US" dirty="0"/>
          </a:p>
        </p:txBody>
      </p:sp>
      <p:sp>
        <p:nvSpPr>
          <p:cNvPr id="3" name="Content Placeholder 2"/>
          <p:cNvSpPr>
            <a:spLocks noGrp="1"/>
          </p:cNvSpPr>
          <p:nvPr>
            <p:ph idx="1"/>
          </p:nvPr>
        </p:nvSpPr>
        <p:spPr/>
        <p:txBody>
          <a:bodyPr/>
          <a:lstStyle/>
          <a:p>
            <a:r>
              <a:rPr lang="en-US" dirty="0" smtClean="0"/>
              <a:t>Open you JSD Google account</a:t>
            </a:r>
          </a:p>
          <a:p>
            <a:pPr lvl="1"/>
            <a:r>
              <a:rPr lang="en-US" dirty="0" smtClean="0"/>
              <a:t>Go to Google.com</a:t>
            </a:r>
          </a:p>
          <a:p>
            <a:pPr lvl="1"/>
            <a:r>
              <a:rPr lang="en-US" dirty="0" smtClean="0"/>
              <a:t>Login: Your classroom computer login@my.jordandistrict.net</a:t>
            </a:r>
          </a:p>
          <a:p>
            <a:pPr lvl="1"/>
            <a:r>
              <a:rPr lang="en-US" dirty="0" smtClean="0"/>
              <a:t>Password: Student number</a:t>
            </a:r>
          </a:p>
          <a:p>
            <a:pPr lvl="2"/>
            <a:r>
              <a:rPr lang="en-US" dirty="0" smtClean="0"/>
              <a:t>If this is your first time logging in, it will prompt you to change your password. It will require an eight character password, but your student number is only seven characters</a:t>
            </a:r>
          </a:p>
          <a:p>
            <a:pPr lvl="2"/>
            <a:r>
              <a:rPr lang="en-US" dirty="0" smtClean="0"/>
              <a:t>Type your student number followed by your first initial as your new password.</a:t>
            </a:r>
          </a:p>
          <a:p>
            <a:pPr lvl="2"/>
            <a:r>
              <a:rPr lang="en-US" dirty="0" smtClean="0"/>
              <a:t>Within 24 hours, your password should automatically reset to your student number again.</a:t>
            </a:r>
          </a:p>
          <a:p>
            <a:pPr marL="457200" lvl="1" indent="0">
              <a:buNone/>
            </a:pPr>
            <a:endParaRPr lang="en-US" dirty="0"/>
          </a:p>
        </p:txBody>
      </p:sp>
      <p:sp>
        <p:nvSpPr>
          <p:cNvPr id="4" name="Action Button: Forward or Next 3">
            <a:hlinkClick r:id="" action="ppaction://hlinkshowjump?jump=nextslide" highlightClick="1"/>
          </p:cNvPr>
          <p:cNvSpPr/>
          <p:nvPr/>
        </p:nvSpPr>
        <p:spPr>
          <a:xfrm>
            <a:off x="3657600" y="5486400"/>
            <a:ext cx="1219200" cy="10668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Home 5">
            <a:hlinkClick r:id="rId2" action="ppaction://hlinksldjump" highlightClick="1"/>
          </p:cNvPr>
          <p:cNvSpPr/>
          <p:nvPr/>
        </p:nvSpPr>
        <p:spPr>
          <a:xfrm>
            <a:off x="49098"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7</a:t>
            </a:fld>
            <a:endParaRPr lang="en-US"/>
          </a:p>
        </p:txBody>
      </p:sp>
    </p:spTree>
    <p:extLst>
      <p:ext uri="{BB962C8B-B14F-4D97-AF65-F5344CB8AC3E}">
        <p14:creationId xmlns:p14="http://schemas.microsoft.com/office/powerpoint/2010/main" val="210425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Activity/Assignment</a:t>
            </a:r>
            <a:endParaRPr lang="en-US" dirty="0"/>
          </a:p>
        </p:txBody>
      </p:sp>
      <p:sp>
        <p:nvSpPr>
          <p:cNvPr id="3" name="Content Placeholder 2"/>
          <p:cNvSpPr>
            <a:spLocks noGrp="1"/>
          </p:cNvSpPr>
          <p:nvPr>
            <p:ph idx="1"/>
          </p:nvPr>
        </p:nvSpPr>
        <p:spPr>
          <a:xfrm>
            <a:off x="457200" y="1600200"/>
            <a:ext cx="8229600" cy="4724399"/>
          </a:xfrm>
        </p:spPr>
        <p:txBody>
          <a:bodyPr>
            <a:normAutofit fontScale="92500" lnSpcReduction="20000"/>
          </a:bodyPr>
          <a:lstStyle/>
          <a:p>
            <a:r>
              <a:rPr lang="en-US" dirty="0" smtClean="0"/>
              <a:t>Create the following email:</a:t>
            </a:r>
          </a:p>
          <a:p>
            <a:pPr marL="0" indent="0">
              <a:buNone/>
            </a:pPr>
            <a:endParaRPr lang="en-US" dirty="0" smtClean="0"/>
          </a:p>
          <a:p>
            <a:pPr lvl="1"/>
            <a:r>
              <a:rPr lang="en-US" b="1" dirty="0" smtClean="0"/>
              <a:t>To</a:t>
            </a:r>
            <a:r>
              <a:rPr lang="en-US" dirty="0" smtClean="0"/>
              <a:t>: Anyone in this class – Type in their name to get their email to come up</a:t>
            </a:r>
          </a:p>
          <a:p>
            <a:pPr lvl="1"/>
            <a:r>
              <a:rPr lang="en-US" b="1" dirty="0" smtClean="0"/>
              <a:t>CC</a:t>
            </a:r>
            <a:r>
              <a:rPr lang="en-US" dirty="0" smtClean="0"/>
              <a:t> to </a:t>
            </a:r>
            <a:r>
              <a:rPr lang="en-US" b="1" dirty="0" smtClean="0">
                <a:solidFill>
                  <a:srgbClr val="FF0000"/>
                </a:solidFill>
              </a:rPr>
              <a:t>TEACHER E-MAIL HERE</a:t>
            </a:r>
            <a:endParaRPr lang="en-US" b="1" dirty="0" smtClean="0">
              <a:solidFill>
                <a:srgbClr val="FF0000"/>
              </a:solidFill>
            </a:endParaRPr>
          </a:p>
          <a:p>
            <a:pPr lvl="1"/>
            <a:r>
              <a:rPr lang="en-US" b="1" dirty="0" smtClean="0"/>
              <a:t>BCC</a:t>
            </a:r>
            <a:r>
              <a:rPr lang="en-US" dirty="0" smtClean="0"/>
              <a:t> to another person in this class</a:t>
            </a:r>
          </a:p>
          <a:p>
            <a:pPr lvl="1"/>
            <a:r>
              <a:rPr lang="en-US" b="1" dirty="0" smtClean="0"/>
              <a:t>Subject</a:t>
            </a:r>
            <a:r>
              <a:rPr lang="en-US" dirty="0" smtClean="0"/>
              <a:t>: </a:t>
            </a:r>
            <a:r>
              <a:rPr lang="en-US" dirty="0" smtClean="0"/>
              <a:t>My teacher </a:t>
            </a:r>
            <a:r>
              <a:rPr lang="en-US" dirty="0" smtClean="0"/>
              <a:t>is awesome</a:t>
            </a:r>
            <a:r>
              <a:rPr lang="en-US" dirty="0" smtClean="0"/>
              <a:t>.</a:t>
            </a:r>
          </a:p>
          <a:p>
            <a:pPr lvl="1"/>
            <a:r>
              <a:rPr lang="en-US" b="1" dirty="0" smtClean="0"/>
              <a:t>Content</a:t>
            </a:r>
            <a:r>
              <a:rPr lang="en-US" dirty="0" smtClean="0"/>
              <a:t>: Type up a short statement explaining why </a:t>
            </a:r>
            <a:r>
              <a:rPr lang="en-US" dirty="0" smtClean="0"/>
              <a:t>your </a:t>
            </a:r>
            <a:r>
              <a:rPr lang="en-US" dirty="0" err="1" smtClean="0"/>
              <a:t>teahcer</a:t>
            </a:r>
            <a:r>
              <a:rPr lang="en-US" dirty="0" smtClean="0"/>
              <a:t> is </a:t>
            </a:r>
            <a:r>
              <a:rPr lang="en-US" dirty="0" smtClean="0"/>
              <a:t>awesome. </a:t>
            </a:r>
          </a:p>
          <a:p>
            <a:pPr lvl="1"/>
            <a:r>
              <a:rPr lang="en-US" b="1" dirty="0" smtClean="0"/>
              <a:t>Attachment</a:t>
            </a:r>
            <a:r>
              <a:rPr lang="en-US" dirty="0" smtClean="0"/>
              <a:t>: Attach a file to this document. It doesn’t really matter what it is, but do not choose a power point or an image file.</a:t>
            </a:r>
          </a:p>
          <a:p>
            <a:pPr lvl="1"/>
            <a:r>
              <a:rPr lang="en-US" b="1" dirty="0" smtClean="0"/>
              <a:t>Send</a:t>
            </a:r>
            <a:r>
              <a:rPr lang="en-US" dirty="0" smtClean="0"/>
              <a:t> the email.</a:t>
            </a:r>
          </a:p>
          <a:p>
            <a:pPr lvl="1"/>
            <a:r>
              <a:rPr lang="en-US" dirty="0" smtClean="0"/>
              <a:t>When you receive one from your classmate, </a:t>
            </a:r>
            <a:r>
              <a:rPr lang="en-US" b="1" dirty="0" smtClean="0"/>
              <a:t>REPLY</a:t>
            </a:r>
            <a:r>
              <a:rPr lang="en-US" dirty="0" smtClean="0"/>
              <a:t> to their email. </a:t>
            </a:r>
          </a:p>
          <a:p>
            <a:pPr lvl="1"/>
            <a:endParaRPr lang="en-US" dirty="0" smtClean="0"/>
          </a:p>
          <a:p>
            <a:pPr marL="457200" lvl="1" indent="0">
              <a:buNone/>
            </a:pPr>
            <a:endParaRPr lang="en-US" dirty="0" smtClean="0"/>
          </a:p>
          <a:p>
            <a:pPr marL="0" indent="0">
              <a:buNone/>
            </a:pPr>
            <a:r>
              <a:rPr lang="en-US" dirty="0" smtClean="0"/>
              <a:t>	</a:t>
            </a:r>
            <a:endParaRPr lang="en-US" dirty="0"/>
          </a:p>
        </p:txBody>
      </p:sp>
      <p:sp>
        <p:nvSpPr>
          <p:cNvPr id="4" name="Action Button: Home 3">
            <a:hlinkClick r:id="rId2" action="ppaction://hlinksldjump" highlightClick="1"/>
          </p:cNvPr>
          <p:cNvSpPr/>
          <p:nvPr/>
        </p:nvSpPr>
        <p:spPr>
          <a:xfrm>
            <a:off x="49098"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Return 4">
            <a:hlinkClick r:id="rId3" action="ppaction://hlinksldjump" highlightClick="1"/>
          </p:cNvPr>
          <p:cNvSpPr/>
          <p:nvPr/>
        </p:nvSpPr>
        <p:spPr>
          <a:xfrm>
            <a:off x="647700" y="6248400"/>
            <a:ext cx="571500" cy="533400"/>
          </a:xfrm>
          <a:prstGeom prst="actionButtonReturn">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©Megan Rees, 2013</a:t>
            </a:r>
            <a:endParaRPr lang="en-US"/>
          </a:p>
        </p:txBody>
      </p:sp>
      <p:sp>
        <p:nvSpPr>
          <p:cNvPr id="7" name="Slide Number Placeholder 6"/>
          <p:cNvSpPr>
            <a:spLocks noGrp="1"/>
          </p:cNvSpPr>
          <p:nvPr>
            <p:ph type="sldNum" sz="quarter" idx="12"/>
          </p:nvPr>
        </p:nvSpPr>
        <p:spPr/>
        <p:txBody>
          <a:bodyPr/>
          <a:lstStyle/>
          <a:p>
            <a:fld id="{321A119C-D0B5-42DB-9CFA-2D0DE1375D63}" type="slidenum">
              <a:rPr lang="en-US" smtClean="0"/>
              <a:t>8</a:t>
            </a:fld>
            <a:endParaRPr lang="en-US"/>
          </a:p>
        </p:txBody>
      </p:sp>
    </p:spTree>
    <p:extLst>
      <p:ext uri="{BB962C8B-B14F-4D97-AF65-F5344CB8AC3E}">
        <p14:creationId xmlns:p14="http://schemas.microsoft.com/office/powerpoint/2010/main" val="494906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Phones</a:t>
            </a:r>
            <a:endParaRPr lang="en-US" dirty="0"/>
          </a:p>
        </p:txBody>
      </p:sp>
      <p:sp>
        <p:nvSpPr>
          <p:cNvPr id="3" name="Content Placeholder 2"/>
          <p:cNvSpPr>
            <a:spLocks noGrp="1"/>
          </p:cNvSpPr>
          <p:nvPr>
            <p:ph idx="1"/>
          </p:nvPr>
        </p:nvSpPr>
        <p:spPr>
          <a:xfrm>
            <a:off x="457200" y="1600198"/>
            <a:ext cx="5562600" cy="4343401"/>
          </a:xfrm>
        </p:spPr>
        <p:txBody>
          <a:bodyPr>
            <a:normAutofit lnSpcReduction="10000"/>
          </a:bodyPr>
          <a:lstStyle/>
          <a:p>
            <a:r>
              <a:rPr lang="en-US" dirty="0" smtClean="0"/>
              <a:t>First cell phone was demonstrated in 1973, and weight 2.2 lbs. </a:t>
            </a:r>
          </a:p>
          <a:p>
            <a:r>
              <a:rPr lang="en-US" dirty="0" smtClean="0"/>
              <a:t>First commercially available cell phones came out in 1983.</a:t>
            </a:r>
          </a:p>
          <a:p>
            <a:r>
              <a:rPr lang="en-US" dirty="0" smtClean="0"/>
              <a:t>From 1990 to 2011 mobile phone subscriptions grew rapidly</a:t>
            </a:r>
          </a:p>
          <a:p>
            <a:r>
              <a:rPr lang="en-US" dirty="0" smtClean="0"/>
              <a:t>Cell phones are the most common form of electronic communication</a:t>
            </a:r>
          </a:p>
          <a:p>
            <a:pPr lvl="1"/>
            <a:r>
              <a:rPr lang="en-US" dirty="0" smtClean="0"/>
              <a:t>Tweeting</a:t>
            </a:r>
          </a:p>
          <a:p>
            <a:pPr lvl="1"/>
            <a:r>
              <a:rPr lang="en-US" dirty="0" smtClean="0"/>
              <a:t>Texting</a:t>
            </a:r>
          </a:p>
          <a:p>
            <a:pPr lvl="1"/>
            <a:r>
              <a:rPr lang="en-US" dirty="0" smtClean="0"/>
              <a:t>Messaging</a:t>
            </a:r>
          </a:p>
          <a:p>
            <a:pPr lvl="1"/>
            <a:r>
              <a:rPr lang="en-US" dirty="0" smtClean="0"/>
              <a:t>Social Media, </a:t>
            </a:r>
            <a:r>
              <a:rPr lang="en-US" dirty="0" err="1" smtClean="0"/>
              <a:t>etc</a:t>
            </a:r>
            <a:endParaRPr lang="en-US" dirty="0"/>
          </a:p>
        </p:txBody>
      </p:sp>
      <p:pic>
        <p:nvPicPr>
          <p:cNvPr id="2058" name="Picture 10" descr="http://themobilephone.files.wordpress.com/2009/02/mobile-phone-timeline.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4692"/>
          <a:stretch/>
        </p:blipFill>
        <p:spPr bwMode="auto">
          <a:xfrm>
            <a:off x="4024460" y="4876800"/>
            <a:ext cx="4762500" cy="1469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www.technologyreview.com/files/49237/NUMBER-OF-MOBILE-ACCOUNTS_WORLDWIDE_x58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209800"/>
            <a:ext cx="2925107" cy="2362200"/>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Home 10">
            <a:hlinkClick r:id="rId6" action="ppaction://hlinksldjump" highlightClick="1"/>
          </p:cNvPr>
          <p:cNvSpPr/>
          <p:nvPr/>
        </p:nvSpPr>
        <p:spPr>
          <a:xfrm>
            <a:off x="647700" y="6248400"/>
            <a:ext cx="609600" cy="533400"/>
          </a:xfrm>
          <a:prstGeom prst="actionButtonHome">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Back or Previous 11">
            <a:hlinkClick r:id="" action="ppaction://hlinkshowjump?jump=previousslide" highlightClick="1"/>
          </p:cNvPr>
          <p:cNvSpPr/>
          <p:nvPr/>
        </p:nvSpPr>
        <p:spPr>
          <a:xfrm>
            <a:off x="114300" y="6248400"/>
            <a:ext cx="533400" cy="533400"/>
          </a:xfrm>
          <a:prstGeom prst="actionButtonBackPrevious">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Forward or Next 12">
            <a:hlinkClick r:id="" action="ppaction://hlinkshowjump?jump=nextslide" highlightClick="1"/>
          </p:cNvPr>
          <p:cNvSpPr/>
          <p:nvPr/>
        </p:nvSpPr>
        <p:spPr>
          <a:xfrm>
            <a:off x="1257300" y="6248400"/>
            <a:ext cx="495300" cy="533400"/>
          </a:xfrm>
          <a:prstGeom prst="actionButtonForwardNex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p:txBody>
          <a:bodyPr/>
          <a:lstStyle/>
          <a:p>
            <a:r>
              <a:rPr lang="en-US" smtClean="0"/>
              <a:t>©Megan Rees, 2013</a:t>
            </a:r>
            <a:endParaRPr lang="en-US"/>
          </a:p>
        </p:txBody>
      </p:sp>
      <p:sp>
        <p:nvSpPr>
          <p:cNvPr id="5" name="Slide Number Placeholder 4"/>
          <p:cNvSpPr>
            <a:spLocks noGrp="1"/>
          </p:cNvSpPr>
          <p:nvPr>
            <p:ph type="sldNum" sz="quarter" idx="12"/>
          </p:nvPr>
        </p:nvSpPr>
        <p:spPr/>
        <p:txBody>
          <a:bodyPr/>
          <a:lstStyle/>
          <a:p>
            <a:fld id="{321A119C-D0B5-42DB-9CFA-2D0DE1375D63}" type="slidenum">
              <a:rPr lang="en-US" smtClean="0"/>
              <a:t>9</a:t>
            </a:fld>
            <a:endParaRPr lang="en-US"/>
          </a:p>
        </p:txBody>
      </p:sp>
    </p:spTree>
    <p:extLst>
      <p:ext uri="{BB962C8B-B14F-4D97-AF65-F5344CB8AC3E}">
        <p14:creationId xmlns:p14="http://schemas.microsoft.com/office/powerpoint/2010/main" val="4206034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catur">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TC101790490[[fn=Decatur]]</Template>
  <TotalTime>840</TotalTime>
  <Words>3270</Words>
  <Application>Microsoft Office PowerPoint</Application>
  <PresentationFormat>On-screen Show (4:3)</PresentationFormat>
  <Paragraphs>430</Paragraphs>
  <Slides>42</Slides>
  <Notes>4</Notes>
  <HiddenSlides>0</HiddenSlides>
  <MMClips>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Decatur</vt:lpstr>
      <vt:lpstr>Electronic Communication</vt:lpstr>
      <vt:lpstr>Types of Electronic Communication</vt:lpstr>
      <vt:lpstr>Email</vt:lpstr>
      <vt:lpstr>Email</vt:lpstr>
      <vt:lpstr>E-mail Safety</vt:lpstr>
      <vt:lpstr>E-mail</vt:lpstr>
      <vt:lpstr>E-mail Activity/Assignment</vt:lpstr>
      <vt:lpstr>Email Activity/Assignment</vt:lpstr>
      <vt:lpstr>Cell Phones</vt:lpstr>
      <vt:lpstr>Cell Phones</vt:lpstr>
      <vt:lpstr>Texting</vt:lpstr>
      <vt:lpstr>Texting Safety</vt:lpstr>
      <vt:lpstr>Texting Activity</vt:lpstr>
      <vt:lpstr>Instant Messaging</vt:lpstr>
      <vt:lpstr>Instant Messaging Safety</vt:lpstr>
      <vt:lpstr>Twitter</vt:lpstr>
      <vt:lpstr>Blogs</vt:lpstr>
      <vt:lpstr>Blogs</vt:lpstr>
      <vt:lpstr>Blogging Activity</vt:lpstr>
      <vt:lpstr>Podcasts</vt:lpstr>
      <vt:lpstr>Teleconferencing</vt:lpstr>
      <vt:lpstr>Skype</vt:lpstr>
      <vt:lpstr>Chat Rooms</vt:lpstr>
      <vt:lpstr>Chat Room Safety Tips</vt:lpstr>
      <vt:lpstr>Social Networks</vt:lpstr>
      <vt:lpstr>Social Media</vt:lpstr>
      <vt:lpstr>Safety – Social Media</vt:lpstr>
      <vt:lpstr>Social Network Activity</vt:lpstr>
      <vt:lpstr>Advanced Search</vt:lpstr>
      <vt:lpstr>Situation Quiz</vt:lpstr>
      <vt:lpstr>Question 1</vt:lpstr>
      <vt:lpstr>Question 2</vt:lpstr>
      <vt:lpstr>Question 3</vt:lpstr>
      <vt:lpstr>Question 4</vt:lpstr>
      <vt:lpstr>Question 5</vt:lpstr>
      <vt:lpstr>Question 6</vt:lpstr>
      <vt:lpstr>Question 7</vt:lpstr>
      <vt:lpstr>Question 8</vt:lpstr>
      <vt:lpstr>Question 9</vt:lpstr>
      <vt:lpstr>Question 10</vt:lpstr>
      <vt:lpstr>Correct!</vt:lpstr>
      <vt:lpstr>Incorrect!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Electronic Communication</dc:title>
  <dc:creator>Megan Rees</dc:creator>
  <cp:lastModifiedBy>Megan Rees</cp:lastModifiedBy>
  <cp:revision>60</cp:revision>
  <dcterms:created xsi:type="dcterms:W3CDTF">2013-10-29T16:35:27Z</dcterms:created>
  <dcterms:modified xsi:type="dcterms:W3CDTF">2013-11-08T18:50:36Z</dcterms:modified>
</cp:coreProperties>
</file>