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</p:sldMasterIdLst>
  <p:notesMasterIdLst>
    <p:notesMasterId r:id="rId54"/>
  </p:notesMasterIdLst>
  <p:handoutMasterIdLst>
    <p:handoutMasterId r:id="rId55"/>
  </p:handoutMasterIdLst>
  <p:sldIdLst>
    <p:sldId id="256" r:id="rId2"/>
    <p:sldId id="355" r:id="rId3"/>
    <p:sldId id="257" r:id="rId4"/>
    <p:sldId id="307" r:id="rId5"/>
    <p:sldId id="26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66"/>
    <a:srgbClr val="FF7D7D"/>
    <a:srgbClr val="000099"/>
    <a:srgbClr val="FFCC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78F08C6-0B5E-461A-8FFE-41A26196E7DD}" type="datetime1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70A19E-59B5-495E-B8CF-8637DE2DE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2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Eleanor M. Savko</a:t>
            </a:r>
          </a:p>
        </p:txBody>
      </p:sp>
      <p:sp>
        <p:nvSpPr>
          <p:cNvPr id="1034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75E8419-A2D4-484E-9154-396702A42028}" type="datetime1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42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A5A76F-0CBC-453C-AC62-D8C0AC0B9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5357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B9DA61-1E97-48DD-A761-58DD394B165F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5530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40D3CAA-D6F5-4591-A29A-090FC05BB387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CFE9C7-97DE-4BBA-8401-34B1D763BCFD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B837F5-D16F-4AAA-B83C-759847CDDD1D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154EFF-1F25-43BC-B782-A4EA8B5DEDA3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4DC910-0B6E-4C51-A94E-9139D2371142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6315C0-C997-452D-A353-BD269B29A16B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BD977D-B8A3-4D98-9DBA-BDB0BE6882BA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633DA3-CF61-4C6A-8FA8-4657FA55F589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6CA314-49BD-49B1-83FE-07E6D1834F44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34F324-BAD0-4785-9D0E-7167D9B08AC3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B9DA61-1E97-48DD-A761-58DD394B165F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5530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373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47E4A4C-6B51-4D7E-B766-7725DBB7EA0F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17DCCC-8A20-4939-8EFA-13B1EBD44C95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701B7B-A42C-42AA-9273-3B64575C3681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111626-BD3C-4ADA-90E8-92CA876D529B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38C8A9-5FA9-4FF0-90E5-D3211CFA1372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E1AB3A-4B08-46E0-8A8F-B3BEC0BE87D5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DB7F00-C9CA-48AD-9A0F-CE317BBDA744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A3092E1-B48B-4023-94AE-98FDBC28FCAE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902B8A2-AFA5-492E-B756-43F5BE852006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8D6EDB-7AA6-44C7-9393-FCC7F2858B7C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F8DADC-7219-4AAF-B1C5-14C404DB59D8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9695CB-D329-4C07-869C-54CC2E5D0783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499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A80901-E17B-4E8E-BDA4-529CB4F23FFE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3EAF94-130D-4BB5-94D4-54EB9F7654BC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239F3C-A46E-4BB1-82C5-235A6AD23D5F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FFB23B-BAD6-462A-9D76-421BC80AD5FD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2631D5-81FC-4DFC-8937-E8E6D663096C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011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1B8E9D-4DB8-48E8-9BA3-A38994A9E1CB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113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88CB5D-4744-4564-BE3D-7D0A7379AE76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216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FB2330-C766-411C-8BBC-E138C4F59161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318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7CA7A1-FE35-4E1B-8E96-2AA746AE6133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0ADC2F-EC70-41C4-9505-82172219FEC9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421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BB345B-4CDC-49F7-89FC-550302B1F497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523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0670D9-5112-40CC-A270-A4A4624C7B18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8FC9D1-60C7-429F-BA65-56F9CD63C74B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728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A1FD2E7-6A21-400C-94EF-CE9377D49CC6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830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9EA73-AD15-4E1E-A7A5-635B8D88CDAA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61B62B-8633-4653-8EE9-303CCA101115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7B9699-F19C-4A03-8361-F7A80C588ADF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1003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24473E-A8DE-45B7-BD8A-D8A8397AB604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10240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CB4E03-DD42-401F-A8A9-BA89411386C5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10342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82C17F-A4E1-48F4-9C86-E2F1D030B0A3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9131A9-111E-41F0-965E-C875797E80A5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62E2DD-1A11-425B-8212-F2A8157C61D5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F90AD6-9B89-496D-A264-969C57324E3B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FF6ABE-F06D-4D3F-9095-F73816DF31B0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1CCA27-0283-408F-9432-4022B75DB453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4E07CB-400E-4877-BAA9-08BAF1AF89F0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D446D3-F5BB-4D21-A407-3E59FAF0E056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Eleanor M. Savko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411AA1-94BA-4B86-958D-DA064F2F96E9}" type="datetime1">
              <a:rPr lang="en-US" altLang="en-US" sz="1200"/>
              <a:pPr/>
              <a:t>6/3/2014</a:t>
            </a:fld>
            <a:endParaRPr lang="en-US" altLang="en-US" sz="120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E6019-4262-480B-8172-414191432185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07696-788E-420D-8611-5EE23B8402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458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A5019-10F9-4CB0-9568-2862FA7674BF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DFBF2-76C5-4564-BBD3-BEDBF29B97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4960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312947-1272-4C0B-96E5-D3C77C1FC380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0F35D-76AC-4464-B26C-5232E6053D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2577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383A4-AD72-4D1D-9AF9-6607F9B3B507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B4E67-5C6F-40E7-BAD4-769049B5E8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7655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B8CA8A-8077-4FA9-8B5D-85482AFA9A02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11913-C99D-4A73-B87F-2288E7E4BB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7225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7646E8-79FA-479F-8E42-DFA01E47CA40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6D394-DA23-47AD-9A51-1A90301A5F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32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4AE121-FAD0-4A00-913E-1C2BDB81F566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45BAB-9966-43EF-96A3-139F48877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86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00BCF5-F0F4-4759-A1E6-C3FE88B20BF5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AD410-CBF1-496A-8500-1DA8A511CA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387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69066-42DF-408E-88A4-1AF43F32CBFF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35BD3-5784-4381-A58C-C347F0EA5A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2633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24C90-D352-4AE7-8FB3-F3C32090BCDC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F28B6-5C2E-4A00-8811-9D264F59D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7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83C947-BB79-4EC8-991A-8D3FD6F35A3D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5EFAC-2FCF-4E8B-86C0-D041707CF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239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B846A7-5859-4228-91BF-8018D7551544}" type="datetime1">
              <a:rPr lang="en-US" smtClean="0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149195-011F-4521-A3B2-A6567E5CCB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7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access+record+navigation+bar&amp;source=images&amp;cd=&amp;cad=rja&amp;uact=8&amp;docid=a2IZjsFZ7W1f2M&amp;tbnid=vxk_rcgTw6yKCM:&amp;ved=0CAUQjRw&amp;url=http://tutorials.viktorbabjak.eu/1167/access-2010-working-with-forms-lesson-6/&amp;ei=vUiGU_bnC4fk8AXS5YKYDg&amp;bvm=bv.67720277,d.aWw&amp;psig=AFQjCNEUNuv-8GbfaI2IgA-Qm7GFyVF9kg&amp;ust=1401395764759937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77000">
              <a:schemeClr val="accent3">
                <a:lumMod val="50000"/>
              </a:schemeClr>
            </a:gs>
            <a:gs pos="51000">
              <a:schemeClr val="accent4">
                <a:lumMod val="50000"/>
              </a:schemeClr>
            </a:gs>
            <a:gs pos="20000">
              <a:schemeClr val="accent6">
                <a:lumMod val="50000"/>
              </a:schemeClr>
            </a:gs>
            <a:gs pos="100000">
              <a:schemeClr val="accent5">
                <a:lumMod val="5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300" y="533400"/>
            <a:ext cx="6172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ypeWrong" panose="020B0800050302020204" pitchFamily="34" charset="0"/>
              </a:rPr>
              <a:t>Computer Technology</a:t>
            </a:r>
          </a:p>
          <a:p>
            <a:r>
              <a:rPr lang="en-US" sz="6000" dirty="0" smtClean="0">
                <a:solidFill>
                  <a:schemeClr val="bg1"/>
                </a:solidFill>
                <a:latin typeface="TypeWrong" panose="020B0800050302020204" pitchFamily="34" charset="0"/>
              </a:rPr>
              <a:t>Review Game</a:t>
            </a:r>
            <a:endParaRPr lang="en-US" sz="6000" dirty="0">
              <a:solidFill>
                <a:schemeClr val="bg1"/>
              </a:solidFill>
              <a:latin typeface="TypeWrong" panose="020B0800050302020204" pitchFamily="34" charset="0"/>
            </a:endParaRPr>
          </a:p>
        </p:txBody>
      </p:sp>
      <p:pic>
        <p:nvPicPr>
          <p:cNvPr id="2081" name="Picture 33" descr="C:\Users\megan.rees\AppData\Local\Microsoft\Windows\Temporary Internet Files\Content.IE5\1REFHOMW\MP90043097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48" b="89918" l="4922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4522113"/>
            <a:ext cx="3505200" cy="233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63500" y="640715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Megan Rees 5/14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723112-6445-4B2D-8E51-8947215B09CB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685800" y="1954242"/>
            <a:ext cx="77390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en-US" sz="4000" b="1" i="1" dirty="0" smtClean="0">
                <a:solidFill>
                  <a:srgbClr val="000000"/>
                </a:solidFill>
              </a:rPr>
              <a:t>Bit, Byte, Kilobyte, Megabyte, Gigabyte, Terabyte</a:t>
            </a:r>
            <a:endParaRPr lang="en-US" sz="4000" b="1" i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B39654-E9A0-40D7-B267-AA821A019FDE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914400" y="2164983"/>
            <a:ext cx="7315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dirty="0">
                <a:solidFill>
                  <a:schemeClr val="bg1"/>
                </a:solidFill>
              </a:rPr>
              <a:t>This type of memory is only “temporary” storage while the computer is on, and is lost when the computer is off.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8BD856-93A1-4AFE-9625-FADDD04CE439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5800" y="2262018"/>
            <a:ext cx="77390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en-US" sz="4000" b="1" i="1" dirty="0" smtClean="0">
                <a:solidFill>
                  <a:schemeClr val="bg1"/>
                </a:solidFill>
              </a:rPr>
              <a:t>RAM</a:t>
            </a:r>
            <a:endParaRPr lang="en-US" sz="4000" b="1" i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7D3FB-EA0F-4813-AAA7-29F205F750E5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1331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769257" y="2521417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This features helps you find a synonym for a word.</a:t>
            </a:r>
          </a:p>
          <a:p>
            <a:pPr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AE1D6E-472F-494A-AB24-253F79F6C586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352756" y="3075851"/>
            <a:ext cx="24384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Thesaurus</a:t>
            </a:r>
            <a:endParaRPr lang="en-US" sz="4000" b="1" i="1" dirty="0"/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BDA0D3-2B94-433A-A955-6A7A39079D58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9257" y="2521417"/>
            <a:ext cx="7315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The feature that moves words to the next line automatically as you type based on the current right margin setting</a:t>
            </a:r>
            <a:r>
              <a:rPr lang="en-US" sz="4000" b="1" dirty="0" smtClean="0">
                <a:solidFill>
                  <a:srgbClr val="000000"/>
                </a:solidFill>
              </a:rPr>
              <a:t>.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268C14-BC10-4286-A34A-7191F208EB2B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838200" y="2367349"/>
            <a:ext cx="743108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/>
              <a:t>Word Wrap</a:t>
            </a:r>
          </a:p>
          <a:p>
            <a:pPr>
              <a:defRPr/>
            </a:pPr>
            <a:endParaRPr lang="en-US" sz="4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26C5D9-2B94-42E3-A658-98EF97C4C76A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1741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69257" y="2521417"/>
            <a:ext cx="7315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The feature that allows you to make all lines in a paragraph </a:t>
            </a:r>
          </a:p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indented except the first. </a:t>
            </a:r>
          </a:p>
          <a:p>
            <a:pPr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F35DA6-7F32-47A4-94E6-1BD7E2DF5FBF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2367349"/>
            <a:ext cx="743108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Hanging Indent</a:t>
            </a:r>
            <a:endParaRPr lang="en-US" sz="4000" b="1" i="1" dirty="0"/>
          </a:p>
          <a:p>
            <a:pPr>
              <a:defRPr/>
            </a:pPr>
            <a:endParaRPr lang="en-US" sz="4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AEDFE8-182D-49D3-A04B-8DCC1EDBB29F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A temporary storage area for a selection that is waiting to be pasted.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B41DDF-CAE1-4D3B-9175-AE54C6533B3C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>
              <a:defRPr/>
            </a:pPr>
            <a:r>
              <a:rPr lang="en-US" sz="3200" dirty="0" smtClean="0">
                <a:latin typeface="TypeWrong" panose="020B0800050302020204" pitchFamily="34" charset="0"/>
              </a:rPr>
              <a:t>$200</a:t>
            </a:r>
            <a:endParaRPr lang="en-US" sz="3200" dirty="0">
              <a:latin typeface="TypeWrong" panose="020B0800050302020204" pitchFamily="34" charset="0"/>
            </a:endParaRPr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>
              <a:defRPr/>
            </a:pPr>
            <a:r>
              <a:rPr lang="en-US" sz="3200" dirty="0" smtClean="0">
                <a:latin typeface="TypeWrong" panose="020B0800050302020204" pitchFamily="34" charset="0"/>
              </a:rPr>
              <a:t>$300</a:t>
            </a:r>
            <a:endParaRPr lang="en-US" sz="3200" dirty="0">
              <a:latin typeface="TypeWrong" panose="020B0800050302020204" pitchFamily="34" charset="0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>
              <a:defRPr/>
            </a:pPr>
            <a:r>
              <a:rPr lang="en-US" sz="3200" dirty="0" smtClean="0">
                <a:latin typeface="TypeWrong" panose="020B0800050302020204" pitchFamily="34" charset="0"/>
              </a:rPr>
              <a:t>$400</a:t>
            </a:r>
            <a:endParaRPr lang="en-US" sz="3200" dirty="0">
              <a:latin typeface="TypeWrong" panose="020B0800050302020204" pitchFamily="34" charset="0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>
              <a:defRPr/>
            </a:pPr>
            <a:r>
              <a:rPr lang="en-US" sz="3200" dirty="0" smtClean="0">
                <a:latin typeface="TypeWrong" panose="020B0800050302020204" pitchFamily="34" charset="0"/>
              </a:rPr>
              <a:t>$500</a:t>
            </a:r>
            <a:endParaRPr lang="en-US" sz="3200" dirty="0">
              <a:latin typeface="TypeWrong" panose="020B0800050302020204" pitchFamily="34" charset="0"/>
            </a:endParaRPr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$200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$300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$400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$500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$200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$300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$400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$500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$200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$300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$400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$500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$200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66" name="AutoShape 118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$300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$400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chemeClr val="accent4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lvl="0">
              <a:defRPr/>
            </a:pPr>
            <a:r>
              <a:rPr lang="en-US" sz="3200" dirty="0" smtClean="0">
                <a:solidFill>
                  <a:prstClr val="black"/>
                </a:solidFill>
                <a:latin typeface="TypeWrong" panose="020B0800050302020204" pitchFamily="34" charset="0"/>
              </a:rPr>
              <a:t>$500</a:t>
            </a:r>
            <a:endParaRPr lang="en-US" sz="3200" dirty="0">
              <a:solidFill>
                <a:prstClr val="black"/>
              </a:solidFill>
              <a:latin typeface="TypeWrong" panose="020B0800050302020204" pitchFamily="34" charset="0"/>
            </a:endParaRPr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>
              <a:defRPr/>
            </a:pPr>
            <a:r>
              <a:rPr lang="en-US" sz="3200" dirty="0" smtClean="0">
                <a:latin typeface="TypeWrong" panose="020B0800050302020204" pitchFamily="34" charset="0"/>
              </a:rPr>
              <a:t>$100</a:t>
            </a:r>
            <a:endParaRPr lang="en-US" sz="3200" dirty="0">
              <a:latin typeface="TypeWrong" panose="020B0800050302020204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Computer</a:t>
            </a:r>
          </a:p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Basics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Word </a:t>
            </a:r>
          </a:p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Processing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ypeWrong" panose="020B0800050302020204" pitchFamily="34" charset="0"/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Spreadsheets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ypeWrong" panose="020B0800050302020204" pitchFamily="34" charset="0"/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Databases</a:t>
            </a:r>
          </a:p>
          <a:p>
            <a:pPr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Presentations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Internet/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ypeWrong" panose="020B0800050302020204" pitchFamily="34" charset="0"/>
              </a:rPr>
              <a:t>Email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ypeWrong" panose="020B0800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44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22B612-46B1-4E24-ADF8-A7CE0C3DF4F9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425686" y="2338775"/>
            <a:ext cx="229421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Clipboard</a:t>
            </a: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C20570-10D0-45E9-B36D-54A90CB1C7AF}" type="slidenum">
              <a:rPr lang="en-US" altLang="en-US" sz="1400"/>
              <a:pPr/>
              <a:t>21</a:t>
            </a:fld>
            <a:endParaRPr lang="en-US" altLang="en-US" sz="1400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2150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A document that provides structure for commonly used Business documents.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D909BF-3E81-400D-940E-1E195A7F808C}" type="slidenum">
              <a:rPr lang="en-US" altLang="en-US" sz="1400"/>
              <a:pPr/>
              <a:t>22</a:t>
            </a:fld>
            <a:endParaRPr lang="en-US" altLang="en-US" sz="140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521353" y="2338775"/>
            <a:ext cx="210288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Template</a:t>
            </a: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DD3C43-9B02-4CFC-A285-CC9A82562151}" type="slidenum">
              <a:rPr lang="en-US" altLang="en-US" sz="1400"/>
              <a:pPr/>
              <a:t>23</a:t>
            </a:fld>
            <a:endParaRPr lang="en-US" altLang="en-US" sz="140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914400" y="2521417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The intersection of a column and row.</a:t>
            </a:r>
          </a:p>
          <a:p>
            <a:pPr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D9DF2F-0FDC-4A33-A799-A90EE76CD694}" type="slidenum">
              <a:rPr lang="en-US" altLang="en-US" sz="1400"/>
              <a:pPr/>
              <a:t>24</a:t>
            </a:fld>
            <a:endParaRPr lang="en-US" altLang="en-US" sz="140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887878" y="2338775"/>
            <a:ext cx="1366656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/>
              <a:t>A cell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FB1E35-A6E1-4CE4-968B-22903226632F}" type="slidenum">
              <a:rPr lang="en-US" altLang="en-US" sz="1400"/>
              <a:pPr/>
              <a:t>25</a:t>
            </a:fld>
            <a:endParaRPr lang="en-US" altLang="en-US" sz="1400"/>
          </a:p>
        </p:txBody>
      </p:sp>
      <p:sp>
        <p:nvSpPr>
          <p:cNvPr id="2560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7315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What type of formula was used </a:t>
            </a:r>
            <a:r>
              <a:rPr lang="en-US" sz="4000" b="1" dirty="0" smtClean="0">
                <a:solidFill>
                  <a:srgbClr val="000000"/>
                </a:solidFill>
              </a:rPr>
              <a:t>in cell A8?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25594"/>
            <a:ext cx="1714500" cy="339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260523-254C-49FE-9A9D-F4ED1F057C57}" type="slidenum">
              <a:rPr lang="en-US" altLang="en-US" sz="1400"/>
              <a:pPr/>
              <a:t>26</a:t>
            </a:fld>
            <a:endParaRPr lang="en-US" altLang="en-US" sz="1400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789114" y="2706519"/>
            <a:ext cx="149592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Count</a:t>
            </a: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0F5C1E-7D81-44ED-A312-B70656C9A7DB}" type="slidenum">
              <a:rPr lang="en-US" altLang="en-US" sz="1400"/>
              <a:pPr/>
              <a:t>27</a:t>
            </a:fld>
            <a:endParaRPr lang="en-US" altLang="en-US" sz="140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315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You use this symbol to make a cell in a formula an absolute value—so it does not change when you do an </a:t>
            </a:r>
            <a:r>
              <a:rPr lang="en-US" sz="4000" b="1" dirty="0" err="1">
                <a:solidFill>
                  <a:srgbClr val="000000"/>
                </a:solidFill>
              </a:rPr>
              <a:t>autofill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40837-399C-4ABC-87DB-5CF044B02DD9}" type="slidenum">
              <a:rPr lang="en-US" altLang="en-US" sz="1400"/>
              <a:pPr/>
              <a:t>28</a:t>
            </a:fld>
            <a:endParaRPr lang="en-US" altLang="en-US" sz="140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354602" y="2708107"/>
            <a:ext cx="4411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$</a:t>
            </a:r>
            <a:endParaRPr lang="en-US" sz="4000" b="1" i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721B20-BE50-4B7C-902E-1227F0854BCA}" type="slidenum">
              <a:rPr lang="en-US" altLang="en-US" sz="1400"/>
              <a:pPr/>
              <a:t>29</a:t>
            </a:fld>
            <a:endParaRPr lang="en-US" altLang="en-US" sz="1400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2970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72886" y="1828800"/>
            <a:ext cx="7315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What type of graph </a:t>
            </a:r>
            <a:r>
              <a:rPr lang="en-US" sz="4000" b="1" dirty="0" smtClean="0">
                <a:solidFill>
                  <a:srgbClr val="000000"/>
                </a:solidFill>
              </a:rPr>
              <a:t>is used when you want to chart Part of the Whole?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B10B49-D0E3-4186-844A-A3EC0B4C9C9E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7315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0000"/>
                </a:solidFill>
              </a:rPr>
              <a:t>Two types of networks, one for networks in close proximity, and one for a larger geographical area.</a:t>
            </a:r>
          </a:p>
          <a:p>
            <a:pPr>
              <a:defRPr/>
            </a:pP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AEB7CD-F29E-4280-BBE8-DE76233F13E2}" type="slidenum">
              <a:rPr lang="en-US" altLang="en-US" sz="1400"/>
              <a:pPr/>
              <a:t>30</a:t>
            </a:fld>
            <a:endParaRPr lang="en-US" altLang="en-US" sz="1400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4136640" y="2708107"/>
            <a:ext cx="86754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Pie</a:t>
            </a: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ADAFF0-D6F3-4563-8D4F-A5240A2BDC50}" type="slidenum">
              <a:rPr lang="en-US" altLang="en-US" sz="1400"/>
              <a:pPr/>
              <a:t>31</a:t>
            </a:fld>
            <a:endParaRPr lang="en-US" altLang="en-US" sz="1400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This is the word for a predefined formula in Excel, such as AVERAGE,</a:t>
            </a:r>
          </a:p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MAX, or MIN.</a:t>
            </a: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271024-7444-44AB-A415-6628924D80D1}" type="slidenum">
              <a:rPr lang="en-US" altLang="en-US" sz="1400"/>
              <a:pPr/>
              <a:t>32</a:t>
            </a:fld>
            <a:endParaRPr lang="en-US" altLang="en-US" sz="140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381000" y="2431882"/>
            <a:ext cx="77422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/>
              <a:t>Function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19157E-59C0-45CA-869A-EAA4779C0C10}" type="slidenum">
              <a:rPr lang="en-US" altLang="en-US" sz="1400"/>
              <a:pPr/>
              <a:t>33</a:t>
            </a:fld>
            <a:endParaRPr lang="en-US" altLang="en-US" sz="1400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3379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/>
              <a:t>In Access: All </a:t>
            </a:r>
            <a:r>
              <a:rPr lang="en-US" sz="4000" b="1" dirty="0"/>
              <a:t>the information for one particular item in the database file.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40262F-EC1B-49CB-B024-12FC86ADF351}" type="slidenum">
              <a:rPr lang="en-US" altLang="en-US" sz="1400"/>
              <a:pPr/>
              <a:t>34</a:t>
            </a:fld>
            <a:endParaRPr lang="en-US" altLang="en-US" sz="1400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1000" y="2431882"/>
            <a:ext cx="77422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Record</a:t>
            </a: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68CDA4-63E6-491C-9053-7DB55833DE28}" type="slidenum">
              <a:rPr lang="en-US" altLang="en-US" sz="1400"/>
              <a:pPr/>
              <a:t>35</a:t>
            </a:fld>
            <a:endParaRPr lang="en-US" altLang="en-US" sz="1400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3083" y="1482727"/>
            <a:ext cx="7315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What type of view is this?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370" y="2438400"/>
            <a:ext cx="5194169" cy="415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11535D-1011-4F81-9E94-889A8B21B76C}" type="slidenum">
              <a:rPr lang="en-US" altLang="en-US" sz="1400"/>
              <a:pPr/>
              <a:t>36</a:t>
            </a:fld>
            <a:endParaRPr lang="en-US" altLang="en-US" sz="1400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1000" y="2431882"/>
            <a:ext cx="77422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Normal</a:t>
            </a: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123238" y="5791200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FE44819-D359-4AF5-AD7D-904D4D49CDE2}" type="slidenum">
              <a:rPr lang="en-US" altLang="en-US" sz="1400"/>
              <a:pPr/>
              <a:t>37</a:t>
            </a:fld>
            <a:endParaRPr lang="en-US" altLang="en-US" sz="1400"/>
          </a:p>
        </p:txBody>
      </p:sp>
      <p:sp>
        <p:nvSpPr>
          <p:cNvPr id="3789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What type of file in PowerPoint will save the PowerPoint so it’s view only and can be watched without PowerPoint?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8BF2F5-C002-401E-86A6-65E02B870FFF}" type="slidenum">
              <a:rPr lang="en-US" altLang="en-US" sz="1400"/>
              <a:pPr/>
              <a:t>38</a:t>
            </a:fld>
            <a:endParaRPr lang="en-US" altLang="en-US" sz="140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1000" y="2431882"/>
            <a:ext cx="77422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Show file</a:t>
            </a: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D9BDD6-42B0-47B7-A6E2-D19DA44B4773}" type="slidenum">
              <a:rPr lang="en-US" altLang="en-US" sz="1400"/>
              <a:pPr/>
              <a:t>39</a:t>
            </a:fld>
            <a:endParaRPr lang="en-US" altLang="en-US" sz="1400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In Access, this is a category of information for which data is given in each individual record.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A5A86A-C9EA-4A60-98D0-0493FCC2A299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219200" y="2793849"/>
            <a:ext cx="7315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i="1" dirty="0" smtClean="0">
                <a:solidFill>
                  <a:srgbClr val="000000"/>
                </a:solidFill>
              </a:rPr>
              <a:t>LAN and WAN</a:t>
            </a:r>
            <a:endParaRPr lang="en-US" sz="4800" b="1" i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5E84D1-6A0E-45CE-93C2-04EEC86BB743}" type="slidenum">
              <a:rPr lang="en-US" altLang="en-US" sz="1400"/>
              <a:pPr/>
              <a:t>40</a:t>
            </a:fld>
            <a:endParaRPr lang="en-US" altLang="en-US" sz="1400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1000" y="2431882"/>
            <a:ext cx="77422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Field</a:t>
            </a:r>
            <a:endParaRPr lang="en-US" sz="4000" b="1" i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095EBB-5C07-4144-9DB5-60052DDF7E39}" type="slidenum">
              <a:rPr lang="en-US" altLang="en-US" sz="1400"/>
              <a:pPr/>
              <a:t>41</a:t>
            </a:fld>
            <a:endParaRPr lang="en-US" altLang="en-US" sz="140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4198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1460193"/>
            <a:ext cx="7315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What will pushing this button do?</a:t>
            </a:r>
            <a:endParaRPr lang="en-US" sz="40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993" name="Picture 9" descr="http://assets.gcflearnfree.org/topics/177/06_03_04_RecNavNew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28"/>
          <a:stretch/>
        </p:blipFill>
        <p:spPr bwMode="auto">
          <a:xfrm>
            <a:off x="1447800" y="3036671"/>
            <a:ext cx="6179992" cy="84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4049486" y="2828281"/>
            <a:ext cx="609600" cy="683914"/>
          </a:xfrm>
          <a:prstGeom prst="downArrow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33600" y="4038600"/>
            <a:ext cx="7315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 algn="l">
              <a:buAutoNum type="alphaUcPeriod"/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Next Record</a:t>
            </a:r>
          </a:p>
          <a:p>
            <a:pPr marL="742950" indent="-742950" algn="l">
              <a:buAutoNum type="alphaUcPeriod"/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Last Record</a:t>
            </a:r>
          </a:p>
          <a:p>
            <a:pPr marL="742950" indent="-742950" algn="l">
              <a:buAutoNum type="alphaUcPeriod"/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New Record</a:t>
            </a:r>
          </a:p>
          <a:p>
            <a:pPr marL="742950" indent="-742950" algn="l">
              <a:buAutoNum type="alphaUcPeriod"/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Previous Record</a:t>
            </a:r>
            <a:endParaRPr lang="en-US" sz="40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15489F-ADB0-45F9-B4AF-503C0B5C5926}" type="slidenum">
              <a:rPr lang="en-US" altLang="en-US" sz="1400"/>
              <a:pPr/>
              <a:t>42</a:t>
            </a:fld>
            <a:endParaRPr lang="en-US" altLang="en-US" sz="1400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1000" y="2431882"/>
            <a:ext cx="77422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>
                <a:solidFill>
                  <a:schemeClr val="bg1"/>
                </a:solidFill>
              </a:rPr>
              <a:t>B. Last Record</a:t>
            </a:r>
            <a:endParaRPr lang="en-US" sz="4000" b="1" i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en-US" sz="40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E5ECB6-B128-429A-86C9-CB6827B328E9}" type="slidenum">
              <a:rPr lang="en-US" altLang="en-US" sz="1400"/>
              <a:pPr/>
              <a:t>43</a:t>
            </a:fld>
            <a:endParaRPr lang="en-US" altLang="en-US" sz="1400"/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800" b="1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Unwanted Emails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CB4646-0D90-4A23-B28F-AF86782AF9BC}" type="slidenum">
              <a:rPr lang="en-US" altLang="en-US" sz="1400"/>
              <a:pPr/>
              <a:t>44</a:t>
            </a:fld>
            <a:endParaRPr lang="en-US" altLang="en-US" sz="1400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800" b="1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$100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3400" y="3393995"/>
            <a:ext cx="7742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Spam</a:t>
            </a:r>
            <a:endParaRPr lang="en-US" sz="40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72D938-5864-4D96-82C6-419FCB8BB9A4}" type="slidenum">
              <a:rPr lang="en-US" altLang="en-US" sz="1400"/>
              <a:pPr/>
              <a:t>45</a:t>
            </a:fld>
            <a:endParaRPr lang="en-US" altLang="en-US" sz="140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4608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On the internet, these narrow down internet searches</a:t>
            </a: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561C65-5D32-4051-B5AD-B3292EEE4894}" type="slidenum">
              <a:rPr lang="en-US" altLang="en-US" sz="1400"/>
              <a:pPr/>
              <a:t>46</a:t>
            </a:fld>
            <a:endParaRPr lang="en-US" altLang="en-US" sz="140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  <p:sp>
        <p:nvSpPr>
          <p:cNvPr id="2" name="Rectangle 1"/>
          <p:cNvSpPr/>
          <p:nvPr/>
        </p:nvSpPr>
        <p:spPr>
          <a:xfrm>
            <a:off x="2362200" y="27549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3600" b="1" i="1" dirty="0" smtClean="0"/>
              <a:t>Boolean Connectors</a:t>
            </a:r>
            <a:endParaRPr lang="en-US" sz="36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A57651-3878-4A06-91A7-0EF2739A283A}" type="slidenum">
              <a:rPr lang="en-US" altLang="en-US" sz="1400"/>
              <a:pPr/>
              <a:t>47</a:t>
            </a:fld>
            <a:endParaRPr lang="en-US" altLang="en-US" sz="140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4813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</a:rPr>
              <a:t>This type of license is copyrighted, but the restrictions are stipulated by the creator. Free to share. </a:t>
            </a: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85FD5-8BEC-4EE1-991F-A037D69955C4}" type="slidenum">
              <a:rPr lang="en-US" altLang="en-US" sz="1400"/>
              <a:pPr/>
              <a:t>48</a:t>
            </a:fld>
            <a:endParaRPr lang="en-US" altLang="en-US" sz="1400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275497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000" b="1" i="1" dirty="0" smtClean="0"/>
              <a:t>Creative Commons</a:t>
            </a:r>
            <a:endParaRPr lang="en-US" sz="40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A23297-9493-42F2-A218-061F9E244791}" type="slidenum">
              <a:rPr lang="en-US" altLang="en-US" sz="1400"/>
              <a:pPr/>
              <a:t>49</a:t>
            </a:fld>
            <a:endParaRPr lang="en-US" altLang="en-US" sz="140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018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This type of license allows you to have part of the software for free, or for a limited time, but you must pay for the full version.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B21342-A5F4-4FAE-8160-B3F32EC0260A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12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92175" y="2359400"/>
            <a:ext cx="731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0000"/>
                </a:solidFill>
              </a:rPr>
              <a:t>The four purposes or functions of a computer.</a:t>
            </a:r>
          </a:p>
          <a:p>
            <a:pPr>
              <a:defRPr/>
            </a:pP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E87C6E-583E-43FE-93E3-25C07C354A57}" type="slidenum">
              <a:rPr lang="en-US" altLang="en-US" sz="1400"/>
              <a:pPr/>
              <a:t>50</a:t>
            </a:fld>
            <a:endParaRPr lang="en-US" altLang="en-US" sz="140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275497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4400" b="1" i="1" dirty="0" smtClean="0"/>
              <a:t>Shareware</a:t>
            </a:r>
            <a:endParaRPr lang="en-US" sz="4400" b="1" i="1" dirty="0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9B5ABB-717D-45B9-9ABA-7560FFB8F7B0}" type="slidenum">
              <a:rPr lang="en-US" altLang="en-US" sz="1400"/>
              <a:pPr/>
              <a:t>51</a:t>
            </a:fld>
            <a:endParaRPr lang="en-US" altLang="en-US" sz="1400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222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2164983"/>
            <a:ext cx="7315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These are guidelines on how a network can and should be used. Usually created for work and school situations.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9B2B79-1447-49AC-8B25-54D2D8315C39}" type="slidenum">
              <a:rPr lang="en-US" altLang="en-US" sz="1400"/>
              <a:pPr/>
              <a:t>52</a:t>
            </a:fld>
            <a:endParaRPr lang="en-US" altLang="en-US" sz="1400"/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$500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2754970"/>
            <a:ext cx="4572000" cy="17666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3200" b="1" i="1" dirty="0">
                <a:solidFill>
                  <a:schemeClr val="bg1"/>
                </a:solidFill>
              </a:rPr>
              <a:t>Acceptable Use Policy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3200" b="1" i="1" dirty="0">
                <a:solidFill>
                  <a:schemeClr val="bg1"/>
                </a:solidFill>
              </a:rPr>
              <a:t>Or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r>
              <a:rPr lang="en-US" sz="3200" b="1" i="1" dirty="0">
                <a:solidFill>
                  <a:schemeClr val="bg1"/>
                </a:solidFill>
              </a:rPr>
              <a:t>AUP</a:t>
            </a:r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D8C453-DEA1-4B10-A763-F118EC484D02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066800" y="2335163"/>
            <a:ext cx="65341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4800" b="1" i="1" dirty="0">
                <a:solidFill>
                  <a:srgbClr val="000000"/>
                </a:solidFill>
              </a:rPr>
              <a:t>Input, Output, Processing, Storage</a:t>
            </a:r>
          </a:p>
          <a:p>
            <a:pPr>
              <a:defRPr/>
            </a:pPr>
            <a:endParaRPr lang="en-US" sz="4800" b="1" i="1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$200</a:t>
            </a:r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D1E501-6979-40FA-9946-438CA76605E4}" type="slidenum">
              <a:rPr lang="en-US" altLang="en-US" sz="1400"/>
              <a:pPr/>
              <a:t>7</a:t>
            </a:fld>
            <a:endParaRPr lang="en-US" altLang="en-US" sz="1400" dirty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89000" y="2523004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Devices used to expand the computer’s capabilities.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48E734-5F09-4A4D-AC3A-8EC09D904870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447800" y="3168649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66800" y="3073826"/>
            <a:ext cx="6534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4800" b="1" i="1" dirty="0" smtClean="0">
                <a:solidFill>
                  <a:srgbClr val="000000"/>
                </a:solidFill>
              </a:rPr>
              <a:t>Peripheral Devices</a:t>
            </a:r>
            <a:endParaRPr lang="en-US" sz="4800" b="1" i="1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$300</a:t>
            </a:r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 bwMode="auto">
          <a:xfrm>
            <a:off x="8077200" y="5843052"/>
            <a:ext cx="914400" cy="862548"/>
          </a:xfrm>
          <a:prstGeom prst="actionButtonHom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5AFACD-8859-461C-B752-08CC16CDBC95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922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914400" y="1785257"/>
            <a:ext cx="7315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Put the memory size in the proper order.</a:t>
            </a:r>
          </a:p>
          <a:p>
            <a:pPr>
              <a:defRPr/>
            </a:pP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000000"/>
                </a:solidFill>
              </a:rPr>
              <a:t>Kilobyte, Byte, Terabyte, Gigabyte, Megabyte, Bit</a:t>
            </a: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0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009900" y="257629"/>
            <a:ext cx="3124200" cy="9906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ypeWrong" panose="020B0800050302020204" pitchFamily="34" charset="0"/>
              </a:rPr>
              <a:t>$400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926</Words>
  <Application>Microsoft Office PowerPoint</Application>
  <PresentationFormat>On-screen Show (4:3)</PresentationFormat>
  <Paragraphs>302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Region 5 KETS Coordinator</Manager>
  <Company>KDE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Donna Eustace</dc:creator>
  <cp:lastModifiedBy>Megan Rees</cp:lastModifiedBy>
  <cp:revision>58</cp:revision>
  <dcterms:created xsi:type="dcterms:W3CDTF">1998-08-19T17:45:48Z</dcterms:created>
  <dcterms:modified xsi:type="dcterms:W3CDTF">2014-06-03T21:00:55Z</dcterms:modified>
</cp:coreProperties>
</file>