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58" r:id="rId5"/>
    <p:sldId id="260" r:id="rId6"/>
    <p:sldId id="268" r:id="rId7"/>
    <p:sldId id="261" r:id="rId8"/>
    <p:sldId id="270" r:id="rId9"/>
    <p:sldId id="269" r:id="rId10"/>
    <p:sldId id="262" r:id="rId11"/>
    <p:sldId id="271" r:id="rId12"/>
    <p:sldId id="263" r:id="rId13"/>
    <p:sldId id="272" r:id="rId14"/>
    <p:sldId id="264" r:id="rId15"/>
    <p:sldId id="274" r:id="rId16"/>
    <p:sldId id="275" r:id="rId17"/>
    <p:sldId id="273" r:id="rId18"/>
    <p:sldId id="265" r:id="rId19"/>
    <p:sldId id="266" r:id="rId20"/>
    <p:sldId id="276" r:id="rId21"/>
    <p:sldId id="277" r:id="rId22"/>
    <p:sldId id="267" r:id="rId23"/>
    <p:sldId id="278" r:id="rId24"/>
    <p:sldId id="279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660066"/>
    <a:srgbClr val="660033"/>
    <a:srgbClr val="3333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106" d="100"/>
          <a:sy n="106" d="100"/>
        </p:scale>
        <p:origin x="158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2AF4C-AF3E-4126-A2F5-CF919E61206D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E7EE0-8042-48FC-8C9D-81B6D1B2A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6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E7EE0-8042-48FC-8C9D-81B6D1B2AA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0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E7EE0-8042-48FC-8C9D-81B6D1B2AA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92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E7EE0-8042-48FC-8C9D-81B6D1B2AA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3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B12EE4-68C3-4F44-B523-19EC6C6FB79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2328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34BF89-CEC1-4238-B114-C0F651CAF5C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1351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1355CF-4A32-4659-9EFD-9556FD2FB5A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8477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7D73D3-4005-46C6-A2D8-B2988032A38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25185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71BAE9-82D8-4160-98F5-F2DF8D254FA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3807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7687D-18B1-4788-A10D-2505CF4CA62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5212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A20361-23D9-42FD-B1CE-341421E76F6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5777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93E28-C197-4F3A-B170-00B1E366716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6391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FA549-D570-4C7E-864C-BE38F2E269D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2764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89A24-9647-4DF7-A22E-FEDC048662C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3403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4C588-5C00-41F9-B2C0-2E38DEB0B46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948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B38481-4809-44BA-9E45-BC8A7A7CEB2E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70"/>
          <p:cNvSpPr>
            <a:spLocks noGrp="1" noChangeArrowheads="1"/>
          </p:cNvSpPr>
          <p:nvPr>
            <p:ph type="ctrTitle"/>
          </p:nvPr>
        </p:nvSpPr>
        <p:spPr>
          <a:xfrm>
            <a:off x="1835150" y="4292600"/>
            <a:ext cx="5656263" cy="1470025"/>
          </a:xfrm>
        </p:spPr>
        <p:txBody>
          <a:bodyPr/>
          <a:lstStyle/>
          <a:p>
            <a:pPr eaLnBrk="1" hangingPunct="1">
              <a:defRPr/>
            </a:pPr>
            <a:r>
              <a:rPr lang="es-UY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Creating a Résumé</a:t>
            </a:r>
            <a:endParaRPr lang="es-ES" sz="4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170"/>
          <p:cNvSpPr txBox="1">
            <a:spLocks noChangeArrowheads="1"/>
          </p:cNvSpPr>
          <p:nvPr/>
        </p:nvSpPr>
        <p:spPr bwMode="auto">
          <a:xfrm>
            <a:off x="2195513" y="5191125"/>
            <a:ext cx="48641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UY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By Megan Rees</a:t>
            </a:r>
            <a:endParaRPr lang="es-ES" sz="2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4" name="Picture 2" descr="http://s2.quickmeme.com/img/59/59b053fcce556b80057bdfa53cef8e6b2394e5ebc5eb82831ec64c475f55c55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68" y="250179"/>
            <a:ext cx="1728415" cy="172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-media-cache-ak0.pinimg.com/236x/7b/6b/6e/7b6b6ecab275dcb1377e7671f56cfb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465" y="250179"/>
            <a:ext cx="1728415" cy="172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s2.quickmeme.com/img/a7/a7e3834e12d9f758591f06e68e1f85d63500f3f332b800601fc60271687dd0d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532" y="250179"/>
            <a:ext cx="2584354" cy="172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i.imgflip.com/cphw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8398"/>
            <a:ext cx="2164205" cy="174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Place experience before education if you have more than 5 years of related experience. Otherwise, put your education first.</a:t>
            </a:r>
          </a:p>
          <a:p>
            <a:r>
              <a:rPr lang="en-US" sz="2800" dirty="0" smtClean="0"/>
              <a:t>List your GPA if it is a 3.0 or higher</a:t>
            </a:r>
          </a:p>
          <a:p>
            <a:r>
              <a:rPr lang="en-US" sz="2800" dirty="0" smtClean="0"/>
              <a:t>Include academic honors to show you excelled in your program</a:t>
            </a:r>
          </a:p>
          <a:p>
            <a:r>
              <a:rPr lang="en-US" sz="2800" dirty="0" smtClean="0"/>
              <a:t>Related Coursework – you can list classes or projects you have completed if they relate to the job.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340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265065"/>
            <a:ext cx="3743325" cy="1571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75" y="2181985"/>
            <a:ext cx="6496050" cy="1647825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80277"/>
            <a:ext cx="5219058" cy="182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46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&amp; 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2332855"/>
          </a:xfrm>
        </p:spPr>
        <p:txBody>
          <a:bodyPr/>
          <a:lstStyle/>
          <a:p>
            <a:r>
              <a:rPr lang="en-US" sz="2800" dirty="0" smtClean="0"/>
              <a:t>Where you can list any useful skills and abilities that are not already mentioned in the other areas.</a:t>
            </a:r>
          </a:p>
          <a:p>
            <a:pPr lvl="1"/>
            <a:r>
              <a:rPr lang="en-US" sz="2400" dirty="0" smtClean="0"/>
              <a:t>Relevancy – Keep your skills targeted to the job you are applying for.</a:t>
            </a:r>
          </a:p>
          <a:p>
            <a:pPr lvl="1"/>
            <a:r>
              <a:rPr lang="en-US" sz="2400" dirty="0" smtClean="0"/>
              <a:t>Be Specific – Instead of “skilled typist,” say “70 wpm typist”</a:t>
            </a:r>
          </a:p>
          <a:p>
            <a:pPr lvl="1"/>
            <a:r>
              <a:rPr lang="en-US" sz="2400" dirty="0" smtClean="0"/>
              <a:t>Organize your bullets – Keep your skill types together</a:t>
            </a:r>
          </a:p>
        </p:txBody>
      </p:sp>
    </p:spTree>
    <p:extLst>
      <p:ext uri="{BB962C8B-B14F-4D97-AF65-F5344CB8AC3E}">
        <p14:creationId xmlns:p14="http://schemas.microsoft.com/office/powerpoint/2010/main" val="346258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&amp; Abilities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Hard Skills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 smtClean="0"/>
              <a:t>Word processing</a:t>
            </a:r>
          </a:p>
          <a:p>
            <a:r>
              <a:rPr lang="en-US" sz="1800" dirty="0" smtClean="0"/>
              <a:t>Computer programming</a:t>
            </a:r>
          </a:p>
          <a:p>
            <a:r>
              <a:rPr lang="en-US" sz="1800" dirty="0" smtClean="0"/>
              <a:t>Spanish fluency</a:t>
            </a:r>
          </a:p>
          <a:p>
            <a:r>
              <a:rPr lang="en-US" sz="1800" dirty="0" smtClean="0"/>
              <a:t>Advanced bookkeeping</a:t>
            </a:r>
          </a:p>
          <a:p>
            <a:r>
              <a:rPr lang="en-US" sz="1800" dirty="0" smtClean="0"/>
              <a:t>Schedule management</a:t>
            </a:r>
          </a:p>
          <a:p>
            <a:r>
              <a:rPr lang="en-US" sz="1800" dirty="0" smtClean="0"/>
              <a:t>Mathematics</a:t>
            </a:r>
          </a:p>
          <a:p>
            <a:r>
              <a:rPr lang="en-US" sz="1800" dirty="0" smtClean="0"/>
              <a:t>Automotive Repair</a:t>
            </a:r>
          </a:p>
          <a:p>
            <a:r>
              <a:rPr lang="en-US" sz="1800" dirty="0" smtClean="0"/>
              <a:t>Typing Speed</a:t>
            </a:r>
          </a:p>
          <a:p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3275856" y="1484784"/>
            <a:ext cx="4041775" cy="639762"/>
          </a:xfrm>
        </p:spPr>
        <p:txBody>
          <a:bodyPr/>
          <a:lstStyle/>
          <a:p>
            <a:r>
              <a:rPr lang="en-US" dirty="0" smtClean="0"/>
              <a:t>Soft Skills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275856" y="2124546"/>
            <a:ext cx="4041775" cy="3951288"/>
          </a:xfrm>
        </p:spPr>
        <p:txBody>
          <a:bodyPr/>
          <a:lstStyle/>
          <a:p>
            <a:r>
              <a:rPr lang="en-US" sz="1800" dirty="0" smtClean="0"/>
              <a:t>Problem solving</a:t>
            </a:r>
          </a:p>
          <a:p>
            <a:r>
              <a:rPr lang="en-US" sz="1800" dirty="0" smtClean="0"/>
              <a:t>Adaptability</a:t>
            </a:r>
          </a:p>
          <a:p>
            <a:r>
              <a:rPr lang="en-US" sz="1800" dirty="0" smtClean="0"/>
              <a:t>Collaboration</a:t>
            </a:r>
          </a:p>
          <a:p>
            <a:r>
              <a:rPr lang="en-US" sz="1800" dirty="0" smtClean="0"/>
              <a:t>Strong work ethic</a:t>
            </a:r>
          </a:p>
          <a:p>
            <a:r>
              <a:rPr lang="en-US" sz="1800" dirty="0" smtClean="0"/>
              <a:t>Time management</a:t>
            </a:r>
          </a:p>
          <a:p>
            <a:r>
              <a:rPr lang="en-US" sz="1800" dirty="0" smtClean="0"/>
              <a:t>Critical thinking</a:t>
            </a:r>
          </a:p>
          <a:p>
            <a:r>
              <a:rPr lang="en-US" sz="1800" dirty="0" smtClean="0"/>
              <a:t>Self-Confidence</a:t>
            </a:r>
          </a:p>
          <a:p>
            <a:r>
              <a:rPr lang="en-US" sz="1800" dirty="0" smtClean="0"/>
              <a:t>Handling pressure</a:t>
            </a:r>
          </a:p>
          <a:p>
            <a:r>
              <a:rPr lang="en-US" sz="1800" dirty="0" smtClean="0"/>
              <a:t>Leadership</a:t>
            </a:r>
          </a:p>
          <a:p>
            <a:r>
              <a:rPr lang="en-US" sz="1800" dirty="0" smtClean="0"/>
              <a:t>Creativity</a:t>
            </a:r>
          </a:p>
        </p:txBody>
      </p:sp>
      <p:pic>
        <p:nvPicPr>
          <p:cNvPr id="9" name="Picture 2" descr="http://www.quickmeme.com/img/55/558cff89dfd415dd3a8031b84035ad3ec39009dc3a63642f83ff595a231c2d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115" y="1556792"/>
            <a:ext cx="309667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50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area you can include your achievements. You can divide it into awards and volunteer work, or put them all in one section, depending on how much you have. </a:t>
            </a:r>
          </a:p>
          <a:p>
            <a:pPr lvl="1"/>
            <a:r>
              <a:rPr lang="en-US" dirty="0" smtClean="0"/>
              <a:t>Team awards for sports and dance groups, </a:t>
            </a:r>
            <a:r>
              <a:rPr lang="en-US" dirty="0" err="1" smtClean="0"/>
              <a:t>etc</a:t>
            </a:r>
            <a:r>
              <a:rPr lang="en-US" dirty="0" smtClean="0"/>
              <a:t> are not what they are looking for!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49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Managed a team </a:t>
            </a:r>
          </a:p>
          <a:p>
            <a:r>
              <a:rPr lang="en-US" sz="2000" dirty="0" smtClean="0"/>
              <a:t>Stayed in budget</a:t>
            </a:r>
          </a:p>
          <a:p>
            <a:r>
              <a:rPr lang="en-US" sz="2000" dirty="0" smtClean="0"/>
              <a:t>Got promoted</a:t>
            </a:r>
          </a:p>
          <a:p>
            <a:r>
              <a:rPr lang="en-US" sz="2000" dirty="0" smtClean="0"/>
              <a:t>Trained employees</a:t>
            </a:r>
          </a:p>
          <a:p>
            <a:r>
              <a:rPr lang="en-US" sz="2000" dirty="0" smtClean="0"/>
              <a:t>Held a leadership position</a:t>
            </a:r>
          </a:p>
          <a:p>
            <a:r>
              <a:rPr lang="en-US" sz="2000" dirty="0" smtClean="0"/>
              <a:t>Attained a certification</a:t>
            </a:r>
          </a:p>
          <a:p>
            <a:r>
              <a:rPr lang="en-US" sz="2000" dirty="0" smtClean="0"/>
              <a:t>Featured in a website/magazine/</a:t>
            </a:r>
            <a:r>
              <a:rPr lang="en-US" sz="2000" dirty="0" err="1" smtClean="0"/>
              <a:t>etc</a:t>
            </a:r>
            <a:endParaRPr lang="en-US" sz="2000" dirty="0" smtClean="0"/>
          </a:p>
          <a:p>
            <a:r>
              <a:rPr lang="en-US" sz="2000" dirty="0" smtClean="0"/>
              <a:t>Perfect attendance record</a:t>
            </a:r>
          </a:p>
          <a:p>
            <a:r>
              <a:rPr lang="en-US" sz="2000" dirty="0" smtClean="0"/>
              <a:t>Met deadlines consistently</a:t>
            </a:r>
          </a:p>
          <a:p>
            <a:r>
              <a:rPr lang="en-US" sz="2000" dirty="0" smtClean="0"/>
              <a:t>Finished in top percentile for class/course</a:t>
            </a:r>
          </a:p>
          <a:p>
            <a:r>
              <a:rPr lang="en-US" sz="2000" dirty="0" smtClean="0"/>
              <a:t>Achieved company goals</a:t>
            </a:r>
          </a:p>
          <a:p>
            <a:endParaRPr lang="en-US" sz="1400" dirty="0" smtClean="0"/>
          </a:p>
          <a:p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Volunteer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050904" cy="4493096"/>
          </a:xfrm>
        </p:spPr>
        <p:txBody>
          <a:bodyPr/>
          <a:lstStyle/>
          <a:p>
            <a:r>
              <a:rPr lang="en-US" sz="2800" dirty="0" smtClean="0"/>
              <a:t>Community service</a:t>
            </a:r>
          </a:p>
          <a:p>
            <a:r>
              <a:rPr lang="en-US" sz="2800" dirty="0" smtClean="0"/>
              <a:t>If you volunteered for a longer period of time, you can include it in your work history, even if it was unpaid. </a:t>
            </a:r>
          </a:p>
          <a:p>
            <a:r>
              <a:rPr lang="en-US" sz="2800" dirty="0" smtClean="0"/>
              <a:t>Volunteer work is a GREAT way to beef up your resume when you are young with little experience!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9218" name="Picture 2" descr="http://elgl.org/wp-content/uploads/2015/07/volunteer-me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05" y="1844824"/>
            <a:ext cx="2736304" cy="209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48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 good idea to include a brief explanation of what the award means and who presented it</a:t>
            </a:r>
          </a:p>
          <a:p>
            <a:r>
              <a:rPr lang="en-US" dirty="0" smtClean="0"/>
              <a:t>Don’t go too far back in your past. As you get older, some of your older awards should drop off the list.</a:t>
            </a:r>
          </a:p>
        </p:txBody>
      </p:sp>
    </p:spTree>
    <p:extLst>
      <p:ext uri="{BB962C8B-B14F-4D97-AF65-F5344CB8AC3E}">
        <p14:creationId xmlns:p14="http://schemas.microsoft.com/office/powerpoint/2010/main" val="262763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Scholarships</a:t>
            </a:r>
          </a:p>
          <a:p>
            <a:r>
              <a:rPr lang="en-US" dirty="0" smtClean="0"/>
              <a:t>Academic awards</a:t>
            </a:r>
          </a:p>
          <a:p>
            <a:r>
              <a:rPr lang="en-US" dirty="0" smtClean="0"/>
              <a:t>Leadership positions</a:t>
            </a:r>
          </a:p>
          <a:p>
            <a:r>
              <a:rPr lang="en-US" dirty="0" smtClean="0"/>
              <a:t>Work-related honors and awards</a:t>
            </a:r>
          </a:p>
          <a:p>
            <a:r>
              <a:rPr lang="en-US" dirty="0" smtClean="0"/>
              <a:t>Honor roll inclusion for high grades</a:t>
            </a:r>
          </a:p>
          <a:p>
            <a:r>
              <a:rPr lang="en-US" dirty="0" smtClean="0"/>
              <a:t>Awards for specific activities or subjects</a:t>
            </a:r>
          </a:p>
        </p:txBody>
      </p:sp>
    </p:spTree>
    <p:extLst>
      <p:ext uri="{BB962C8B-B14F-4D97-AF65-F5344CB8AC3E}">
        <p14:creationId xmlns:p14="http://schemas.microsoft.com/office/powerpoint/2010/main" val="39358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76872"/>
            <a:ext cx="4176464" cy="4581128"/>
          </a:xfrm>
        </p:spPr>
        <p:txBody>
          <a:bodyPr/>
          <a:lstStyle/>
          <a:p>
            <a:r>
              <a:rPr lang="en-US" dirty="0" smtClean="0"/>
              <a:t>Work experience</a:t>
            </a:r>
          </a:p>
          <a:p>
            <a:r>
              <a:rPr lang="en-US" dirty="0" smtClean="0"/>
              <a:t>Professional experience</a:t>
            </a:r>
          </a:p>
          <a:p>
            <a:r>
              <a:rPr lang="en-US" dirty="0" smtClean="0"/>
              <a:t>Work History</a:t>
            </a:r>
          </a:p>
          <a:p>
            <a:r>
              <a:rPr lang="en-US" dirty="0" smtClean="0"/>
              <a:t>Field work</a:t>
            </a:r>
          </a:p>
          <a:p>
            <a:r>
              <a:rPr lang="en-US" dirty="0" smtClean="0"/>
              <a:t>Volunteer work</a:t>
            </a:r>
          </a:p>
          <a:p>
            <a:r>
              <a:rPr lang="en-US" dirty="0" smtClean="0"/>
              <a:t>Relevant Experience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268760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Work does not have to be paid to be considered work experience. </a:t>
            </a:r>
            <a:endParaRPr lang="en-US" sz="2800" i="1" dirty="0"/>
          </a:p>
        </p:txBody>
      </p:sp>
      <p:pic>
        <p:nvPicPr>
          <p:cNvPr id="10242" name="Picture 2" descr="http://s2.quickmeme.com/img/69/69ec99605ed60356a39a416ba6ec620a1caa0071f9abeb9a3fd7b04dc19c4a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5044"/>
            <a:ext cx="2808312" cy="201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s2.quickmeme.com/img/08/08a3135221d201e16e67c55a94880e7fbc16ae275ac114d501f7b5a8ee9c59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92896"/>
            <a:ext cx="2736304" cy="182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99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572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What is a résumé?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3432" y="1556792"/>
            <a:ext cx="5496720" cy="4464496"/>
          </a:xfrm>
        </p:spPr>
        <p:txBody>
          <a:bodyPr/>
          <a:lstStyle/>
          <a:p>
            <a:pPr eaLnBrk="1" hangingPunct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brief document that summarizes your education, employment history, and experiences that are relevant to your qualifications for a particular job for which you are applying. The purpose of a résumé (along with your </a:t>
            </a:r>
            <a:r>
              <a:rPr lang="en-US" dirty="0" smtClean="0"/>
              <a:t>cover </a:t>
            </a:r>
            <a:r>
              <a:rPr lang="en-US" dirty="0"/>
              <a:t>letter) is to get an interview.</a:t>
            </a:r>
            <a:endParaRPr lang="en-US" altLang="en-US" dirty="0" smtClean="0"/>
          </a:p>
        </p:txBody>
      </p:sp>
      <p:pic>
        <p:nvPicPr>
          <p:cNvPr id="6146" name="Picture 2" descr="https://s-media-cache-ak0.pinimg.com/236x/63/5f/fd/635ffd381f7cd1d8127d7af9d1fd22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2816"/>
            <a:ext cx="2247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Information to Include:</a:t>
            </a:r>
          </a:p>
          <a:p>
            <a:r>
              <a:rPr lang="en-US" dirty="0" smtClean="0"/>
              <a:t>Company or organization</a:t>
            </a:r>
          </a:p>
          <a:p>
            <a:r>
              <a:rPr lang="en-US" dirty="0" smtClean="0"/>
              <a:t>Position title</a:t>
            </a:r>
          </a:p>
          <a:p>
            <a:r>
              <a:rPr lang="en-US" dirty="0" smtClean="0"/>
              <a:t>Dates of employment or involvement</a:t>
            </a:r>
          </a:p>
          <a:p>
            <a:r>
              <a:rPr lang="en-US" dirty="0" smtClean="0"/>
              <a:t>Descriptions of responsibilities and duties.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5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Experience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84784"/>
            <a:ext cx="7083124" cy="1493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56992"/>
            <a:ext cx="7272808" cy="155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9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65104"/>
          </a:xfrm>
        </p:spPr>
        <p:txBody>
          <a:bodyPr/>
          <a:lstStyle/>
          <a:p>
            <a:r>
              <a:rPr lang="en-US" sz="2400" dirty="0" smtClean="0"/>
              <a:t>Contact your references in advance and ask permission to list them as a reference.</a:t>
            </a:r>
          </a:p>
          <a:p>
            <a:r>
              <a:rPr lang="en-US" sz="2400" dirty="0" smtClean="0"/>
              <a:t>Attach your references on a separate sheet entitled “references” or at the bottom of your resume. </a:t>
            </a:r>
          </a:p>
          <a:p>
            <a:r>
              <a:rPr lang="en-US" sz="2400" dirty="0" smtClean="0"/>
              <a:t>Provide full name, business address, occupation, phone number, and email. </a:t>
            </a:r>
            <a:endParaRPr lang="en-US" sz="2400" dirty="0"/>
          </a:p>
        </p:txBody>
      </p:sp>
      <p:pic>
        <p:nvPicPr>
          <p:cNvPr id="11266" name="Picture 2" descr="http://blogs.mcgill.ca/caps/files/2015/12/Ref-Let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55302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37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references who can provide </a:t>
            </a:r>
            <a:r>
              <a:rPr lang="en-US" b="1" dirty="0" smtClean="0"/>
              <a:t>examples</a:t>
            </a:r>
            <a:r>
              <a:rPr lang="en-US" dirty="0" smtClean="0"/>
              <a:t> of your hard work, effectiveness, and personality. </a:t>
            </a:r>
          </a:p>
          <a:p>
            <a:r>
              <a:rPr lang="en-US" dirty="0" smtClean="0"/>
              <a:t>They need to know you well enough to give you a glowing review!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7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NOT to choose: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Parents</a:t>
            </a:r>
          </a:p>
          <a:p>
            <a:r>
              <a:rPr lang="en-US" dirty="0" smtClean="0"/>
              <a:t>Relatives</a:t>
            </a:r>
          </a:p>
          <a:p>
            <a:r>
              <a:rPr lang="en-US" dirty="0" smtClean="0"/>
              <a:t>Friends</a:t>
            </a:r>
          </a:p>
          <a:p>
            <a:r>
              <a:rPr lang="en-US" dirty="0" smtClean="0"/>
              <a:t>Co-workers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Who to choose: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Former employers</a:t>
            </a:r>
          </a:p>
          <a:p>
            <a:r>
              <a:rPr lang="en-US" dirty="0" smtClean="0"/>
              <a:t>Teachers/coaches</a:t>
            </a:r>
          </a:p>
          <a:p>
            <a:r>
              <a:rPr lang="en-US" dirty="0" smtClean="0"/>
              <a:t>Ecclesiastical leaders</a:t>
            </a:r>
          </a:p>
          <a:p>
            <a:r>
              <a:rPr lang="en-US" dirty="0" smtClean="0"/>
              <a:t>Supervisors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4122594"/>
            <a:ext cx="576185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1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Resume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0074"/>
            <a:ext cx="4402832" cy="4919246"/>
          </a:xfrm>
        </p:spPr>
        <p:txBody>
          <a:bodyPr/>
          <a:lstStyle/>
          <a:p>
            <a:r>
              <a:rPr lang="en-US" sz="1500" b="1" dirty="0" smtClean="0"/>
              <a:t>Brevity</a:t>
            </a:r>
            <a:endParaRPr lang="en-US" sz="1500" dirty="0" smtClean="0"/>
          </a:p>
          <a:p>
            <a:pPr lvl="1"/>
            <a:r>
              <a:rPr lang="en-US" sz="1500" dirty="0" smtClean="0"/>
              <a:t>Keep it to one page unless you have many years of experience</a:t>
            </a:r>
          </a:p>
          <a:p>
            <a:pPr lvl="1"/>
            <a:r>
              <a:rPr lang="en-US" sz="1500" dirty="0" smtClean="0"/>
              <a:t>You can do a second page for references</a:t>
            </a:r>
          </a:p>
          <a:p>
            <a:r>
              <a:rPr lang="en-US" sz="1500" b="1" dirty="0" smtClean="0"/>
              <a:t>Simple and professional</a:t>
            </a:r>
          </a:p>
          <a:p>
            <a:pPr lvl="1"/>
            <a:r>
              <a:rPr lang="en-US" sz="1500" dirty="0" smtClean="0"/>
              <a:t>Avoid obnoxious fonts, borders, and paper.</a:t>
            </a:r>
          </a:p>
          <a:p>
            <a:pPr lvl="1"/>
            <a:r>
              <a:rPr lang="en-US" sz="1500" dirty="0" smtClean="0"/>
              <a:t>Use no more than two fonts</a:t>
            </a:r>
          </a:p>
          <a:p>
            <a:r>
              <a:rPr lang="en-US" sz="1500" b="1" dirty="0" smtClean="0"/>
              <a:t>Do not use images or underline</a:t>
            </a:r>
          </a:p>
          <a:p>
            <a:pPr lvl="1"/>
            <a:r>
              <a:rPr lang="en-US" sz="1500" dirty="0" smtClean="0"/>
              <a:t>Do not include a picture of yourself</a:t>
            </a:r>
          </a:p>
          <a:p>
            <a:pPr lvl="1"/>
            <a:r>
              <a:rPr lang="en-US" sz="1500" dirty="0" smtClean="0"/>
              <a:t>Underlining is discouraged, as it can get confusing with hyperlinks if the resume is online.</a:t>
            </a:r>
          </a:p>
          <a:p>
            <a:r>
              <a:rPr lang="en-US" sz="1500" b="1" dirty="0" smtClean="0"/>
              <a:t>No spelling errors or typos</a:t>
            </a:r>
          </a:p>
          <a:p>
            <a:pPr lvl="1"/>
            <a:r>
              <a:rPr lang="en-US" sz="1500" dirty="0" smtClean="0"/>
              <a:t>Any typos will probably get your resume thrown away before it is even read!</a:t>
            </a:r>
          </a:p>
          <a:p>
            <a:r>
              <a:rPr lang="en-US" sz="1500" b="1" dirty="0" smtClean="0"/>
              <a:t>Truthful</a:t>
            </a:r>
          </a:p>
          <a:p>
            <a:pPr lvl="1"/>
            <a:r>
              <a:rPr lang="en-US" sz="1500" dirty="0" smtClean="0"/>
              <a:t>Never lie on your resume. It can come back to haunt you and it is illegal!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564904"/>
            <a:ext cx="3798329" cy="9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396" y="1523882"/>
            <a:ext cx="3798329" cy="8311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3573016"/>
            <a:ext cx="3714181" cy="864096"/>
          </a:xfrm>
          <a:prstGeom prst="rect">
            <a:avLst/>
          </a:prstGeom>
        </p:spPr>
      </p:pic>
      <p:sp>
        <p:nvSpPr>
          <p:cNvPr id="6" name="&quot;No&quot; Symbol 5"/>
          <p:cNvSpPr/>
          <p:nvPr/>
        </p:nvSpPr>
        <p:spPr>
          <a:xfrm>
            <a:off x="6088758" y="2636912"/>
            <a:ext cx="1075603" cy="792088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 descr="http://cdn.meme.am/instances/585174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833" y="2100831"/>
            <a:ext cx="3326638" cy="332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-media-cache-ak0.pinimg.com/736x/a2/97/85/a2978501ba6c2bb6cc42ca685abc397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902" y="2100831"/>
            <a:ext cx="40005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allcentermemes.com/wp-content/uploads/2015/03/142781642304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16" y="2812950"/>
            <a:ext cx="355948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2.quickmeme.com/img/d6/d613efae88e3e992a5e01b8e88c0aa9f0a89877ec094e3bc5042df16c0bfd55f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571" y="2100831"/>
            <a:ext cx="3037234" cy="303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48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NOT to do…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124744"/>
            <a:ext cx="5040560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i="1" dirty="0" smtClean="0"/>
              <a:t>Here are some items actually found on resumes by hiring managers, according to careerbuilder.com:</a:t>
            </a:r>
            <a:endParaRPr lang="en-US" sz="1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916832"/>
            <a:ext cx="763284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Candidate mentioned in his resume that he spent summers on his family’s yacht in Grand Cayman.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Candidate attached a letter from his mother.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Candidate used pale blue paper with teddy bears around the border.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Candidate explained a gap in employment by saying he was getting over the death of his cat for three months.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Candidate included a picture of herself in a cheerleading uniform.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Candidate drew a picture of a car on the outside of the envelope and said it was the hiring manager's gift.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Candidate’s hobbies included sitting on a levee at night </a:t>
            </a:r>
            <a:r>
              <a:rPr lang="en-US" sz="1600" dirty="0" smtClean="0"/>
              <a:t>watching </a:t>
            </a:r>
            <a:r>
              <a:rPr lang="en-US" sz="1600" dirty="0"/>
              <a:t>alligators.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Candidate included the fact that her sister once won a strawberry-eating contest.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Candidate explained an arrest by stating, “We stole a pig, but it was a really small pig.”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Candidate included a family medical history. </a:t>
            </a:r>
            <a:br>
              <a:rPr lang="en-US" sz="16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656184" cy="176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1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goes on a resume?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en-US" sz="2400" dirty="0" smtClean="0"/>
              <a:t>Name and Contact Info</a:t>
            </a:r>
          </a:p>
          <a:p>
            <a:r>
              <a:rPr lang="en-US" sz="2400" dirty="0" smtClean="0"/>
              <a:t>Profile/Objective</a:t>
            </a:r>
          </a:p>
          <a:p>
            <a:r>
              <a:rPr lang="en-US" sz="2400" dirty="0"/>
              <a:t>Skills &amp; Abilities</a:t>
            </a:r>
          </a:p>
          <a:p>
            <a:r>
              <a:rPr lang="en-US" sz="2400" dirty="0" smtClean="0"/>
              <a:t>Education</a:t>
            </a:r>
          </a:p>
          <a:p>
            <a:r>
              <a:rPr lang="en-US" sz="2400" dirty="0" smtClean="0"/>
              <a:t>Selected Achievements</a:t>
            </a:r>
          </a:p>
          <a:p>
            <a:pPr lvl="1"/>
            <a:r>
              <a:rPr lang="en-US" sz="2400" dirty="0" smtClean="0"/>
              <a:t>Volunteer Work</a:t>
            </a:r>
          </a:p>
          <a:p>
            <a:pPr lvl="1"/>
            <a:r>
              <a:rPr lang="en-US" sz="2400" dirty="0" smtClean="0"/>
              <a:t>Awards</a:t>
            </a:r>
          </a:p>
          <a:p>
            <a:r>
              <a:rPr lang="en-US" sz="2400" dirty="0" smtClean="0"/>
              <a:t>Experience</a:t>
            </a:r>
          </a:p>
          <a:p>
            <a:r>
              <a:rPr lang="en-US" sz="2400" dirty="0" smtClean="0"/>
              <a:t>References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47"/>
          <a:stretch/>
        </p:blipFill>
        <p:spPr bwMode="auto">
          <a:xfrm>
            <a:off x="3995936" y="5810525"/>
            <a:ext cx="4176464" cy="96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34"/>
          <a:stretch/>
        </p:blipFill>
        <p:spPr bwMode="auto">
          <a:xfrm>
            <a:off x="3995936" y="1203939"/>
            <a:ext cx="4176464" cy="79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3" b="74965"/>
          <a:stretch/>
        </p:blipFill>
        <p:spPr bwMode="auto">
          <a:xfrm>
            <a:off x="3995936" y="1994781"/>
            <a:ext cx="4176464" cy="61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8" b="62257"/>
          <a:stretch/>
        </p:blipFill>
        <p:spPr bwMode="auto">
          <a:xfrm>
            <a:off x="3995936" y="2610078"/>
            <a:ext cx="4176464" cy="66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2" b="44560"/>
          <a:stretch/>
        </p:blipFill>
        <p:spPr bwMode="auto">
          <a:xfrm>
            <a:off x="3995936" y="3279618"/>
            <a:ext cx="4176464" cy="99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85" b="32681"/>
          <a:stretch/>
        </p:blipFill>
        <p:spPr bwMode="auto">
          <a:xfrm>
            <a:off x="3995936" y="4260824"/>
            <a:ext cx="4176464" cy="71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35" b="16233"/>
          <a:stretch/>
        </p:blipFill>
        <p:spPr bwMode="auto">
          <a:xfrm>
            <a:off x="3995936" y="4941168"/>
            <a:ext cx="4176464" cy="88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78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does NOT go on a resume?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en-US" sz="2400" dirty="0" smtClean="0"/>
              <a:t>Private matters such as age, religion, sexual orientation, marital status, whether you have children or your medical issues</a:t>
            </a:r>
          </a:p>
          <a:p>
            <a:r>
              <a:rPr lang="en-US" sz="2400" dirty="0" smtClean="0"/>
              <a:t>Unprofessional contact information – use email addresses that are professional</a:t>
            </a:r>
          </a:p>
          <a:p>
            <a:r>
              <a:rPr lang="en-US" sz="2400" dirty="0" smtClean="0"/>
              <a:t>Attention getting tactics like perfumed paper, unusual fonts, different ink colors, etc.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05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and 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7638"/>
            <a:ext cx="8075240" cy="2836912"/>
          </a:xfrm>
        </p:spPr>
        <p:txBody>
          <a:bodyPr/>
          <a:lstStyle/>
          <a:p>
            <a:r>
              <a:rPr lang="en-US" sz="2000" dirty="0" smtClean="0"/>
              <a:t>First and Last name, Middle initial if you have one</a:t>
            </a:r>
          </a:p>
          <a:p>
            <a:r>
              <a:rPr lang="en-US" sz="2000" dirty="0" smtClean="0"/>
              <a:t>Address – Either the full address or just the city and state you live in</a:t>
            </a:r>
          </a:p>
          <a:p>
            <a:r>
              <a:rPr lang="en-US" sz="2000" dirty="0" smtClean="0"/>
              <a:t>Phone number – use the number you answer the most</a:t>
            </a:r>
          </a:p>
          <a:p>
            <a:r>
              <a:rPr lang="en-US" sz="2000" dirty="0" smtClean="0"/>
              <a:t>Email address (optional)</a:t>
            </a:r>
          </a:p>
          <a:p>
            <a:r>
              <a:rPr lang="en-US" sz="2000" dirty="0" smtClean="0"/>
              <a:t>You may use no more than 2 fonts</a:t>
            </a:r>
          </a:p>
          <a:p>
            <a:r>
              <a:rPr lang="en-US" sz="2000" dirty="0" smtClean="0"/>
              <a:t>You may use simple borders, horizontal lines, symbols or text boxes.</a:t>
            </a:r>
            <a:endParaRPr lang="en-US" sz="1800" dirty="0" smtClean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880" y="4077072"/>
            <a:ext cx="55626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9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Profile/Objective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7638"/>
            <a:ext cx="8075240" cy="2836912"/>
          </a:xfrm>
        </p:spPr>
        <p:txBody>
          <a:bodyPr/>
          <a:lstStyle/>
          <a:p>
            <a:r>
              <a:rPr lang="en-US" sz="2400" b="1" dirty="0" smtClean="0"/>
              <a:t>Objective</a:t>
            </a:r>
            <a:r>
              <a:rPr lang="en-US" sz="2400" dirty="0" smtClean="0"/>
              <a:t>: Defines your goal as employee and in your career.</a:t>
            </a:r>
            <a:r>
              <a:rPr lang="en-US" sz="2400" dirty="0"/>
              <a:t> </a:t>
            </a:r>
            <a:endParaRPr lang="en-US" sz="2400" dirty="0" smtClean="0"/>
          </a:p>
          <a:p>
            <a:pPr lvl="1"/>
            <a:r>
              <a:rPr lang="en-US" sz="2000" dirty="0" smtClean="0"/>
              <a:t>Considered outdated, and not used as often.</a:t>
            </a:r>
          </a:p>
          <a:p>
            <a:pPr lvl="1"/>
            <a:r>
              <a:rPr lang="en-US" sz="2000" dirty="0" smtClean="0"/>
              <a:t>Often specific to the job you are applying for.</a:t>
            </a:r>
          </a:p>
          <a:p>
            <a:pPr lvl="1"/>
            <a:r>
              <a:rPr lang="en-US" sz="2000" dirty="0" smtClean="0"/>
              <a:t>“I am seeking a position in the web design industry, focusing on coding and design.”</a:t>
            </a:r>
          </a:p>
          <a:p>
            <a:r>
              <a:rPr lang="en-US" sz="2400" b="1" dirty="0" smtClean="0"/>
              <a:t>Profile</a:t>
            </a:r>
            <a:r>
              <a:rPr lang="en-US" sz="2400" dirty="0" smtClean="0"/>
              <a:t>: Gives you the opportunity to present your strengths at the beginning of a resume. </a:t>
            </a:r>
            <a:endParaRPr lang="en-US" sz="2000" dirty="0" smtClean="0"/>
          </a:p>
          <a:p>
            <a:pPr lvl="1"/>
            <a:r>
              <a:rPr lang="en-US" sz="2000" dirty="0" smtClean="0"/>
              <a:t>Considered to be a more professional route, but much more difficult to write</a:t>
            </a:r>
          </a:p>
          <a:p>
            <a:pPr lvl="1"/>
            <a:r>
              <a:rPr lang="en-US" sz="2000" dirty="0" smtClean="0"/>
              <a:t>Lets you put your strengths right at the top for immediate notice. 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8738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Profile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65104"/>
          </a:xfrm>
        </p:spPr>
        <p:txBody>
          <a:bodyPr/>
          <a:lstStyle/>
          <a:p>
            <a:r>
              <a:rPr lang="en-US" dirty="0" smtClean="0"/>
              <a:t>Includes:</a:t>
            </a:r>
          </a:p>
          <a:p>
            <a:pPr lvl="1"/>
            <a:r>
              <a:rPr lang="en-US" dirty="0" smtClean="0"/>
              <a:t>Character traits</a:t>
            </a:r>
          </a:p>
          <a:p>
            <a:pPr lvl="1"/>
            <a:r>
              <a:rPr lang="en-US" dirty="0" smtClean="0"/>
              <a:t>Experience</a:t>
            </a:r>
          </a:p>
          <a:p>
            <a:pPr lvl="1"/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Areas of special knowledge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3968" y="1700808"/>
            <a:ext cx="4032448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 smtClean="0"/>
              <a:t>“Young, dynamic student seeking a career in the business world. Currently attending college, majoring in Business Management and a minor in Marketing. Resourceful and knowledgeable about computers—but software and hardware. Excellent common sense and decision making skills. A quick learner and detail oriented. Self-motivated and hard working. Enjoys learning new things and good at taking direction.”</a:t>
            </a:r>
            <a:endParaRPr lang="en-US" sz="16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6349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15105</TotalTime>
  <Words>1082</Words>
  <Application>Microsoft Office PowerPoint</Application>
  <PresentationFormat>On-screen Show (4:3)</PresentationFormat>
  <Paragraphs>166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Gill Sans MT</vt:lpstr>
      <vt:lpstr>Diseño predeterminado</vt:lpstr>
      <vt:lpstr>Creating a Résumé</vt:lpstr>
      <vt:lpstr>What is a résumé?</vt:lpstr>
      <vt:lpstr>Basic Resume Rules</vt:lpstr>
      <vt:lpstr>What NOT to do…</vt:lpstr>
      <vt:lpstr>What goes on a resume?</vt:lpstr>
      <vt:lpstr>What does NOT go on a resume?</vt:lpstr>
      <vt:lpstr>Name and Contact Info</vt:lpstr>
      <vt:lpstr>Profile/Objective</vt:lpstr>
      <vt:lpstr>Writing a Profile Statement</vt:lpstr>
      <vt:lpstr>Education</vt:lpstr>
      <vt:lpstr>Education</vt:lpstr>
      <vt:lpstr>Skills &amp; Abilities</vt:lpstr>
      <vt:lpstr>Skills &amp; Abilities</vt:lpstr>
      <vt:lpstr>Selected Achievements</vt:lpstr>
      <vt:lpstr>Examples of Achievements</vt:lpstr>
      <vt:lpstr>Examples of Volunteer Work</vt:lpstr>
      <vt:lpstr>Awards</vt:lpstr>
      <vt:lpstr>Awards</vt:lpstr>
      <vt:lpstr>Related Experience</vt:lpstr>
      <vt:lpstr>Related Experience</vt:lpstr>
      <vt:lpstr>Related Experience</vt:lpstr>
      <vt:lpstr>References</vt:lpstr>
      <vt:lpstr>References</vt:lpstr>
      <vt:lpstr>References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Megan Rees</cp:lastModifiedBy>
  <cp:revision>757</cp:revision>
  <dcterms:created xsi:type="dcterms:W3CDTF">2010-05-23T14:28:12Z</dcterms:created>
  <dcterms:modified xsi:type="dcterms:W3CDTF">2016-01-12T18:10:55Z</dcterms:modified>
</cp:coreProperties>
</file>