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media/audio2.wav" ContentType="audio/x-wav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notesSlides/notesSlide5.xml" ContentType="application/vnd.openxmlformats-officedocument.presentationml.notesSlide+xml"/>
  <Override PartName="/ppt/media/audio3.wav" ContentType="audio/x-wav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6" r:id="rId2"/>
    <p:sldId id="260" r:id="rId3"/>
    <p:sldId id="266" r:id="rId4"/>
    <p:sldId id="261" r:id="rId5"/>
    <p:sldId id="309" r:id="rId6"/>
    <p:sldId id="267" r:id="rId7"/>
    <p:sldId id="316" r:id="rId8"/>
    <p:sldId id="295" r:id="rId9"/>
    <p:sldId id="318" r:id="rId10"/>
    <p:sldId id="268" r:id="rId11"/>
    <p:sldId id="317" r:id="rId12"/>
    <p:sldId id="269" r:id="rId13"/>
    <p:sldId id="319" r:id="rId14"/>
    <p:sldId id="270" r:id="rId15"/>
    <p:sldId id="360" r:id="rId16"/>
    <p:sldId id="359" r:id="rId17"/>
    <p:sldId id="368" r:id="rId18"/>
    <p:sldId id="366" r:id="rId19"/>
    <p:sldId id="367" r:id="rId20"/>
    <p:sldId id="369" r:id="rId21"/>
    <p:sldId id="370" r:id="rId22"/>
    <p:sldId id="271" r:id="rId23"/>
    <p:sldId id="263" r:id="rId24"/>
    <p:sldId id="320" r:id="rId25"/>
    <p:sldId id="272" r:id="rId26"/>
    <p:sldId id="321" r:id="rId27"/>
    <p:sldId id="273" r:id="rId28"/>
    <p:sldId id="322" r:id="rId29"/>
    <p:sldId id="274" r:id="rId30"/>
    <p:sldId id="323" r:id="rId31"/>
    <p:sldId id="353" r:id="rId32"/>
    <p:sldId id="354" r:id="rId33"/>
    <p:sldId id="275" r:id="rId34"/>
    <p:sldId id="324" r:id="rId35"/>
    <p:sldId id="276" r:id="rId36"/>
    <p:sldId id="325" r:id="rId37"/>
    <p:sldId id="301" r:id="rId38"/>
    <p:sldId id="364" r:id="rId39"/>
    <p:sldId id="365" r:id="rId40"/>
    <p:sldId id="277" r:id="rId41"/>
    <p:sldId id="326" r:id="rId42"/>
    <p:sldId id="262" r:id="rId43"/>
    <p:sldId id="327" r:id="rId44"/>
    <p:sldId id="280" r:id="rId45"/>
    <p:sldId id="328" r:id="rId46"/>
    <p:sldId id="281" r:id="rId47"/>
    <p:sldId id="329" r:id="rId48"/>
    <p:sldId id="282" r:id="rId49"/>
    <p:sldId id="330" r:id="rId50"/>
    <p:sldId id="283" r:id="rId51"/>
    <p:sldId id="332" r:id="rId52"/>
    <p:sldId id="284" r:id="rId53"/>
    <p:sldId id="331" r:id="rId54"/>
    <p:sldId id="302" r:id="rId55"/>
    <p:sldId id="333" r:id="rId56"/>
    <p:sldId id="303" r:id="rId57"/>
    <p:sldId id="352" r:id="rId58"/>
    <p:sldId id="351" r:id="rId59"/>
    <p:sldId id="278" r:id="rId60"/>
    <p:sldId id="334" r:id="rId61"/>
    <p:sldId id="264" r:id="rId62"/>
    <p:sldId id="335" r:id="rId63"/>
    <p:sldId id="285" r:id="rId64"/>
    <p:sldId id="336" r:id="rId65"/>
    <p:sldId id="286" r:id="rId66"/>
    <p:sldId id="337" r:id="rId67"/>
    <p:sldId id="287" r:id="rId68"/>
    <p:sldId id="338" r:id="rId69"/>
    <p:sldId id="288" r:id="rId70"/>
    <p:sldId id="339" r:id="rId71"/>
    <p:sldId id="289" r:id="rId72"/>
    <p:sldId id="340" r:id="rId73"/>
    <p:sldId id="300" r:id="rId74"/>
    <p:sldId id="356" r:id="rId75"/>
    <p:sldId id="355" r:id="rId76"/>
    <p:sldId id="357" r:id="rId77"/>
    <p:sldId id="362" r:id="rId78"/>
    <p:sldId id="361" r:id="rId79"/>
    <p:sldId id="358" r:id="rId80"/>
    <p:sldId id="279" r:id="rId81"/>
    <p:sldId id="265" r:id="rId82"/>
    <p:sldId id="341" r:id="rId83"/>
    <p:sldId id="290" r:id="rId84"/>
    <p:sldId id="342" r:id="rId85"/>
    <p:sldId id="291" r:id="rId86"/>
    <p:sldId id="343" r:id="rId87"/>
    <p:sldId id="292" r:id="rId88"/>
    <p:sldId id="344" r:id="rId89"/>
    <p:sldId id="293" r:id="rId90"/>
    <p:sldId id="345" r:id="rId91"/>
    <p:sldId id="294" r:id="rId92"/>
    <p:sldId id="346" r:id="rId93"/>
    <p:sldId id="304" r:id="rId94"/>
    <p:sldId id="347" r:id="rId95"/>
    <p:sldId id="306" r:id="rId96"/>
    <p:sldId id="348" r:id="rId97"/>
    <p:sldId id="307" r:id="rId98"/>
    <p:sldId id="349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DE4"/>
    <a:srgbClr val="68798B"/>
    <a:srgbClr val="992F33"/>
    <a:srgbClr val="DF8715"/>
    <a:srgbClr val="1E4213"/>
    <a:srgbClr val="DB7B14"/>
    <a:srgbClr val="F2F4E4"/>
    <a:srgbClr val="584E64"/>
    <a:srgbClr val="756882"/>
    <a:srgbClr val="ED9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 autoAdjust="0"/>
    <p:restoredTop sz="94628" autoAdjust="0"/>
  </p:normalViewPr>
  <p:slideViewPr>
    <p:cSldViewPr>
      <p:cViewPr>
        <p:scale>
          <a:sx n="89" d="100"/>
          <a:sy n="89" d="100"/>
        </p:scale>
        <p:origin x="528" y="5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82A42C-6D38-4BF3-973C-2A060742678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C2B3CA-78CF-45B7-9744-D4464704FF17}">
      <dgm:prSet phldrT="[Text]"/>
      <dgm:spPr/>
      <dgm:t>
        <a:bodyPr/>
        <a:lstStyle/>
        <a:p>
          <a:r>
            <a:rPr lang="en-US" dirty="0" smtClean="0"/>
            <a:t>Manufacturer</a:t>
          </a:r>
          <a:endParaRPr lang="en-US" dirty="0"/>
        </a:p>
      </dgm:t>
    </dgm:pt>
    <dgm:pt modelId="{EC1C31EC-C1DC-4F0D-9D41-8F1F24A82F48}" type="parTrans" cxnId="{50137BDC-E79E-4260-85F4-052305AA325E}">
      <dgm:prSet/>
      <dgm:spPr/>
      <dgm:t>
        <a:bodyPr/>
        <a:lstStyle/>
        <a:p>
          <a:endParaRPr lang="en-US"/>
        </a:p>
      </dgm:t>
    </dgm:pt>
    <dgm:pt modelId="{A558482B-EC26-4022-931C-F9E4D73C1697}" type="sibTrans" cxnId="{50137BDC-E79E-4260-85F4-052305AA325E}">
      <dgm:prSet/>
      <dgm:spPr/>
      <dgm:t>
        <a:bodyPr/>
        <a:lstStyle/>
        <a:p>
          <a:endParaRPr lang="en-US"/>
        </a:p>
      </dgm:t>
    </dgm:pt>
    <dgm:pt modelId="{864D42D6-9B18-4DDA-920C-266AB8ABE0F0}">
      <dgm:prSet phldrT="[Text]"/>
      <dgm:spPr/>
      <dgm:t>
        <a:bodyPr/>
        <a:lstStyle/>
        <a:p>
          <a:r>
            <a:rPr lang="en-US" dirty="0" smtClean="0"/>
            <a:t>Store</a:t>
          </a:r>
          <a:endParaRPr lang="en-US" dirty="0"/>
        </a:p>
      </dgm:t>
    </dgm:pt>
    <dgm:pt modelId="{2AE70C1B-49F0-47FB-B357-EB7E56E90C04}" type="parTrans" cxnId="{061515EE-63F9-413C-8F0F-118DF70F37EC}">
      <dgm:prSet/>
      <dgm:spPr/>
      <dgm:t>
        <a:bodyPr/>
        <a:lstStyle/>
        <a:p>
          <a:endParaRPr lang="en-US"/>
        </a:p>
      </dgm:t>
    </dgm:pt>
    <dgm:pt modelId="{293EA908-D697-4184-A252-C30AC97E7BDD}" type="sibTrans" cxnId="{061515EE-63F9-413C-8F0F-118DF70F37EC}">
      <dgm:prSet/>
      <dgm:spPr/>
      <dgm:t>
        <a:bodyPr/>
        <a:lstStyle/>
        <a:p>
          <a:endParaRPr lang="en-US"/>
        </a:p>
      </dgm:t>
    </dgm:pt>
    <dgm:pt modelId="{BD70C9B7-4873-40C3-9842-CDE074E88E93}">
      <dgm:prSet phldrT="[Text]"/>
      <dgm:spPr/>
      <dgm:t>
        <a:bodyPr/>
        <a:lstStyle/>
        <a:p>
          <a:r>
            <a:rPr lang="en-US" dirty="0" smtClean="0"/>
            <a:t>Customer</a:t>
          </a:r>
          <a:endParaRPr lang="en-US" dirty="0"/>
        </a:p>
      </dgm:t>
    </dgm:pt>
    <dgm:pt modelId="{5DE84DF6-1F58-429B-88A0-4F94BEBB0F3F}" type="parTrans" cxnId="{D06319E1-722B-4BFC-8524-8EA93F1A403C}">
      <dgm:prSet/>
      <dgm:spPr/>
      <dgm:t>
        <a:bodyPr/>
        <a:lstStyle/>
        <a:p>
          <a:endParaRPr lang="en-US"/>
        </a:p>
      </dgm:t>
    </dgm:pt>
    <dgm:pt modelId="{43744EB0-93FD-479C-95C8-279FA2EB1C16}" type="sibTrans" cxnId="{D06319E1-722B-4BFC-8524-8EA93F1A403C}">
      <dgm:prSet/>
      <dgm:spPr/>
      <dgm:t>
        <a:bodyPr/>
        <a:lstStyle/>
        <a:p>
          <a:endParaRPr lang="en-US"/>
        </a:p>
      </dgm:t>
    </dgm:pt>
    <dgm:pt modelId="{563314A9-44BA-48B1-B2C5-1F9E769E1FFB}">
      <dgm:prSet phldrT="[Text]"/>
      <dgm:spPr/>
      <dgm:t>
        <a:bodyPr/>
        <a:lstStyle/>
        <a:p>
          <a:r>
            <a:rPr lang="en-US" dirty="0" smtClean="0"/>
            <a:t>Distributer</a:t>
          </a:r>
          <a:endParaRPr lang="en-US" dirty="0"/>
        </a:p>
      </dgm:t>
    </dgm:pt>
    <dgm:pt modelId="{7922363A-D9A9-4A2B-90D8-4146E4B94324}" type="parTrans" cxnId="{CB56F8AC-5B8E-4FC1-8B29-955D515258E7}">
      <dgm:prSet/>
      <dgm:spPr/>
      <dgm:t>
        <a:bodyPr/>
        <a:lstStyle/>
        <a:p>
          <a:endParaRPr lang="en-US"/>
        </a:p>
      </dgm:t>
    </dgm:pt>
    <dgm:pt modelId="{278AC78E-9CC7-459B-AD6A-A9069F075CA3}" type="sibTrans" cxnId="{CB56F8AC-5B8E-4FC1-8B29-955D515258E7}">
      <dgm:prSet/>
      <dgm:spPr/>
      <dgm:t>
        <a:bodyPr/>
        <a:lstStyle/>
        <a:p>
          <a:endParaRPr lang="en-US"/>
        </a:p>
      </dgm:t>
    </dgm:pt>
    <dgm:pt modelId="{90E2CB32-64A6-439C-B9AC-5619A3A81AB7}" type="pres">
      <dgm:prSet presAssocID="{EB82A42C-6D38-4BF3-973C-2A060742678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A82D4E-6818-48C8-A3A3-E3507413AA03}" type="pres">
      <dgm:prSet presAssocID="{EB82A42C-6D38-4BF3-973C-2A0607426787}" presName="dummyMaxCanvas" presStyleCnt="0">
        <dgm:presLayoutVars/>
      </dgm:prSet>
      <dgm:spPr/>
    </dgm:pt>
    <dgm:pt modelId="{14D9487C-CCB4-4285-8174-05ED66458444}" type="pres">
      <dgm:prSet presAssocID="{EB82A42C-6D38-4BF3-973C-2A060742678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D04C5-AEE8-42C1-9D53-1604FBFC040B}" type="pres">
      <dgm:prSet presAssocID="{EB82A42C-6D38-4BF3-973C-2A060742678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563C4A-09D0-474F-9E04-3A659CCEA4EC}" type="pres">
      <dgm:prSet presAssocID="{EB82A42C-6D38-4BF3-973C-2A060742678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6858F-67FD-432B-8AE2-59990FB3381B}" type="pres">
      <dgm:prSet presAssocID="{EB82A42C-6D38-4BF3-973C-2A060742678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60249-13B2-4093-8F6B-F7E116FAA4BB}" type="pres">
      <dgm:prSet presAssocID="{EB82A42C-6D38-4BF3-973C-2A060742678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22BBA-0B69-4A39-BB62-17D58E0A1927}" type="pres">
      <dgm:prSet presAssocID="{EB82A42C-6D38-4BF3-973C-2A060742678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4DA6F6-32C9-429E-BA6B-39A5ED852612}" type="pres">
      <dgm:prSet presAssocID="{EB82A42C-6D38-4BF3-973C-2A060742678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60606-B582-4088-B752-50D384226143}" type="pres">
      <dgm:prSet presAssocID="{EB82A42C-6D38-4BF3-973C-2A060742678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D0436-1A90-42AF-AA07-CF1A8ECA3D2F}" type="pres">
      <dgm:prSet presAssocID="{EB82A42C-6D38-4BF3-973C-2A060742678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812BEE-2ABE-43BC-BE5C-514540B23314}" type="pres">
      <dgm:prSet presAssocID="{EB82A42C-6D38-4BF3-973C-2A060742678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A325D-5935-472C-A903-0A112B2332E1}" type="pres">
      <dgm:prSet presAssocID="{EB82A42C-6D38-4BF3-973C-2A060742678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ECD86C-0FF6-4CA5-8002-5AED972FCA94}" type="presOf" srcId="{864D42D6-9B18-4DDA-920C-266AB8ABE0F0}" destId="{C9812BEE-2ABE-43BC-BE5C-514540B23314}" srcOrd="1" destOrd="0" presId="urn:microsoft.com/office/officeart/2005/8/layout/vProcess5"/>
    <dgm:cxn modelId="{FA6279B7-DCAD-4399-93F0-B5FD3C1067C0}" type="presOf" srcId="{293EA908-D697-4184-A252-C30AC97E7BDD}" destId="{FC4DA6F6-32C9-429E-BA6B-39A5ED852612}" srcOrd="0" destOrd="0" presId="urn:microsoft.com/office/officeart/2005/8/layout/vProcess5"/>
    <dgm:cxn modelId="{50137BDC-E79E-4260-85F4-052305AA325E}" srcId="{EB82A42C-6D38-4BF3-973C-2A0607426787}" destId="{E9C2B3CA-78CF-45B7-9744-D4464704FF17}" srcOrd="0" destOrd="0" parTransId="{EC1C31EC-C1DC-4F0D-9D41-8F1F24A82F48}" sibTransId="{A558482B-EC26-4022-931C-F9E4D73C1697}"/>
    <dgm:cxn modelId="{061515EE-63F9-413C-8F0F-118DF70F37EC}" srcId="{EB82A42C-6D38-4BF3-973C-2A0607426787}" destId="{864D42D6-9B18-4DDA-920C-266AB8ABE0F0}" srcOrd="2" destOrd="0" parTransId="{2AE70C1B-49F0-47FB-B357-EB7E56E90C04}" sibTransId="{293EA908-D697-4184-A252-C30AC97E7BDD}"/>
    <dgm:cxn modelId="{08E407DB-AFF0-46DD-A8CB-865FE429DF9B}" type="presOf" srcId="{563314A9-44BA-48B1-B2C5-1F9E769E1FFB}" destId="{BECD04C5-AEE8-42C1-9D53-1604FBFC040B}" srcOrd="0" destOrd="0" presId="urn:microsoft.com/office/officeart/2005/8/layout/vProcess5"/>
    <dgm:cxn modelId="{D06319E1-722B-4BFC-8524-8EA93F1A403C}" srcId="{EB82A42C-6D38-4BF3-973C-2A0607426787}" destId="{BD70C9B7-4873-40C3-9842-CDE074E88E93}" srcOrd="3" destOrd="0" parTransId="{5DE84DF6-1F58-429B-88A0-4F94BEBB0F3F}" sibTransId="{43744EB0-93FD-479C-95C8-279FA2EB1C16}"/>
    <dgm:cxn modelId="{CB56F8AC-5B8E-4FC1-8B29-955D515258E7}" srcId="{EB82A42C-6D38-4BF3-973C-2A0607426787}" destId="{563314A9-44BA-48B1-B2C5-1F9E769E1FFB}" srcOrd="1" destOrd="0" parTransId="{7922363A-D9A9-4A2B-90D8-4146E4B94324}" sibTransId="{278AC78E-9CC7-459B-AD6A-A9069F075CA3}"/>
    <dgm:cxn modelId="{C4164511-672C-42AA-98AB-1A6C9447A21F}" type="presOf" srcId="{BD70C9B7-4873-40C3-9842-CDE074E88E93}" destId="{8F8A325D-5935-472C-A903-0A112B2332E1}" srcOrd="1" destOrd="0" presId="urn:microsoft.com/office/officeart/2005/8/layout/vProcess5"/>
    <dgm:cxn modelId="{D0CDDECC-7358-40F5-8C3F-D1BB4D1A54D3}" type="presOf" srcId="{A558482B-EC26-4022-931C-F9E4D73C1697}" destId="{02060249-13B2-4093-8F6B-F7E116FAA4BB}" srcOrd="0" destOrd="0" presId="urn:microsoft.com/office/officeart/2005/8/layout/vProcess5"/>
    <dgm:cxn modelId="{51DF863B-AB93-4201-B329-21263DAFBE34}" type="presOf" srcId="{EB82A42C-6D38-4BF3-973C-2A0607426787}" destId="{90E2CB32-64A6-439C-B9AC-5619A3A81AB7}" srcOrd="0" destOrd="0" presId="urn:microsoft.com/office/officeart/2005/8/layout/vProcess5"/>
    <dgm:cxn modelId="{72750A72-BFF9-42DC-9C86-99B329C5FF1C}" type="presOf" srcId="{BD70C9B7-4873-40C3-9842-CDE074E88E93}" destId="{ED26858F-67FD-432B-8AE2-59990FB3381B}" srcOrd="0" destOrd="0" presId="urn:microsoft.com/office/officeart/2005/8/layout/vProcess5"/>
    <dgm:cxn modelId="{5F8926F0-AD99-42F1-A10C-D35769DC7C5C}" type="presOf" srcId="{278AC78E-9CC7-459B-AD6A-A9069F075CA3}" destId="{39522BBA-0B69-4A39-BB62-17D58E0A1927}" srcOrd="0" destOrd="0" presId="urn:microsoft.com/office/officeart/2005/8/layout/vProcess5"/>
    <dgm:cxn modelId="{8EB7C66B-BF5F-45F0-A40F-7B90475F2C1F}" type="presOf" srcId="{864D42D6-9B18-4DDA-920C-266AB8ABE0F0}" destId="{2C563C4A-09D0-474F-9E04-3A659CCEA4EC}" srcOrd="0" destOrd="0" presId="urn:microsoft.com/office/officeart/2005/8/layout/vProcess5"/>
    <dgm:cxn modelId="{D43557EC-4724-4F3A-B63C-8CA7866D6821}" type="presOf" srcId="{563314A9-44BA-48B1-B2C5-1F9E769E1FFB}" destId="{C8FD0436-1A90-42AF-AA07-CF1A8ECA3D2F}" srcOrd="1" destOrd="0" presId="urn:microsoft.com/office/officeart/2005/8/layout/vProcess5"/>
    <dgm:cxn modelId="{5D58947E-52DA-47FC-A461-B6733C012028}" type="presOf" srcId="{E9C2B3CA-78CF-45B7-9744-D4464704FF17}" destId="{6FA60606-B582-4088-B752-50D384226143}" srcOrd="1" destOrd="0" presId="urn:microsoft.com/office/officeart/2005/8/layout/vProcess5"/>
    <dgm:cxn modelId="{DD6B8537-A6C8-4919-99D0-03F4B58582BA}" type="presOf" srcId="{E9C2B3CA-78CF-45B7-9744-D4464704FF17}" destId="{14D9487C-CCB4-4285-8174-05ED66458444}" srcOrd="0" destOrd="0" presId="urn:microsoft.com/office/officeart/2005/8/layout/vProcess5"/>
    <dgm:cxn modelId="{30610811-F17C-44C0-8A77-AB77538EB575}" type="presParOf" srcId="{90E2CB32-64A6-439C-B9AC-5619A3A81AB7}" destId="{DAA82D4E-6818-48C8-A3A3-E3507413AA03}" srcOrd="0" destOrd="0" presId="urn:microsoft.com/office/officeart/2005/8/layout/vProcess5"/>
    <dgm:cxn modelId="{8B156D7E-0A76-4339-9EC0-AF451548262F}" type="presParOf" srcId="{90E2CB32-64A6-439C-B9AC-5619A3A81AB7}" destId="{14D9487C-CCB4-4285-8174-05ED66458444}" srcOrd="1" destOrd="0" presId="urn:microsoft.com/office/officeart/2005/8/layout/vProcess5"/>
    <dgm:cxn modelId="{6FFEFD16-8FF7-4232-BB22-59CF4D8C6B88}" type="presParOf" srcId="{90E2CB32-64A6-439C-B9AC-5619A3A81AB7}" destId="{BECD04C5-AEE8-42C1-9D53-1604FBFC040B}" srcOrd="2" destOrd="0" presId="urn:microsoft.com/office/officeart/2005/8/layout/vProcess5"/>
    <dgm:cxn modelId="{B90EE34F-5306-4297-A3AA-85D614B3A995}" type="presParOf" srcId="{90E2CB32-64A6-439C-B9AC-5619A3A81AB7}" destId="{2C563C4A-09D0-474F-9E04-3A659CCEA4EC}" srcOrd="3" destOrd="0" presId="urn:microsoft.com/office/officeart/2005/8/layout/vProcess5"/>
    <dgm:cxn modelId="{3DCA9280-1E73-48FB-8262-8CF97E3DD264}" type="presParOf" srcId="{90E2CB32-64A6-439C-B9AC-5619A3A81AB7}" destId="{ED26858F-67FD-432B-8AE2-59990FB3381B}" srcOrd="4" destOrd="0" presId="urn:microsoft.com/office/officeart/2005/8/layout/vProcess5"/>
    <dgm:cxn modelId="{FDB1A8B4-39F3-43BC-8860-8AC873EBD1A4}" type="presParOf" srcId="{90E2CB32-64A6-439C-B9AC-5619A3A81AB7}" destId="{02060249-13B2-4093-8F6B-F7E116FAA4BB}" srcOrd="5" destOrd="0" presId="urn:microsoft.com/office/officeart/2005/8/layout/vProcess5"/>
    <dgm:cxn modelId="{25528287-80A5-4A54-9A48-928FE0A53149}" type="presParOf" srcId="{90E2CB32-64A6-439C-B9AC-5619A3A81AB7}" destId="{39522BBA-0B69-4A39-BB62-17D58E0A1927}" srcOrd="6" destOrd="0" presId="urn:microsoft.com/office/officeart/2005/8/layout/vProcess5"/>
    <dgm:cxn modelId="{70D82CE1-2B79-483E-AFBB-72F5AD9092BD}" type="presParOf" srcId="{90E2CB32-64A6-439C-B9AC-5619A3A81AB7}" destId="{FC4DA6F6-32C9-429E-BA6B-39A5ED852612}" srcOrd="7" destOrd="0" presId="urn:microsoft.com/office/officeart/2005/8/layout/vProcess5"/>
    <dgm:cxn modelId="{44E3519A-9533-41C8-9A13-BD695FFF7F39}" type="presParOf" srcId="{90E2CB32-64A6-439C-B9AC-5619A3A81AB7}" destId="{6FA60606-B582-4088-B752-50D384226143}" srcOrd="8" destOrd="0" presId="urn:microsoft.com/office/officeart/2005/8/layout/vProcess5"/>
    <dgm:cxn modelId="{4BD6AFCA-B673-4F56-A8DA-78C7607B0D35}" type="presParOf" srcId="{90E2CB32-64A6-439C-B9AC-5619A3A81AB7}" destId="{C8FD0436-1A90-42AF-AA07-CF1A8ECA3D2F}" srcOrd="9" destOrd="0" presId="urn:microsoft.com/office/officeart/2005/8/layout/vProcess5"/>
    <dgm:cxn modelId="{9982EA6E-A0B8-4E1C-9F1B-010EF7C0F7D4}" type="presParOf" srcId="{90E2CB32-64A6-439C-B9AC-5619A3A81AB7}" destId="{C9812BEE-2ABE-43BC-BE5C-514540B23314}" srcOrd="10" destOrd="0" presId="urn:microsoft.com/office/officeart/2005/8/layout/vProcess5"/>
    <dgm:cxn modelId="{3E1842F6-3D87-408A-9376-AE9703618FA6}" type="presParOf" srcId="{90E2CB32-64A6-439C-B9AC-5619A3A81AB7}" destId="{8F8A325D-5935-472C-A903-0A112B2332E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9487C-CCB4-4285-8174-05ED66458444}">
      <dsp:nvSpPr>
        <dsp:cNvPr id="0" name=""/>
        <dsp:cNvSpPr/>
      </dsp:nvSpPr>
      <dsp:spPr>
        <a:xfrm>
          <a:off x="0" y="0"/>
          <a:ext cx="2703074" cy="7208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Manufacturer</a:t>
          </a:r>
          <a:endParaRPr lang="en-US" sz="2300" kern="1200" dirty="0"/>
        </a:p>
      </dsp:txBody>
      <dsp:txXfrm>
        <a:off x="21113" y="21113"/>
        <a:ext cx="1864306" cy="678626"/>
      </dsp:txXfrm>
    </dsp:sp>
    <dsp:sp modelId="{BECD04C5-AEE8-42C1-9D53-1604FBFC040B}">
      <dsp:nvSpPr>
        <dsp:cNvPr id="0" name=""/>
        <dsp:cNvSpPr/>
      </dsp:nvSpPr>
      <dsp:spPr>
        <a:xfrm>
          <a:off x="226382" y="851916"/>
          <a:ext cx="2703074" cy="720852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Distributer</a:t>
          </a:r>
          <a:endParaRPr lang="en-US" sz="2300" kern="1200" dirty="0"/>
        </a:p>
      </dsp:txBody>
      <dsp:txXfrm>
        <a:off x="247495" y="873029"/>
        <a:ext cx="1965912" cy="678626"/>
      </dsp:txXfrm>
    </dsp:sp>
    <dsp:sp modelId="{2C563C4A-09D0-474F-9E04-3A659CCEA4EC}">
      <dsp:nvSpPr>
        <dsp:cNvPr id="0" name=""/>
        <dsp:cNvSpPr/>
      </dsp:nvSpPr>
      <dsp:spPr>
        <a:xfrm>
          <a:off x="449386" y="1703832"/>
          <a:ext cx="2703074" cy="720852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Store</a:t>
          </a:r>
          <a:endParaRPr lang="en-US" sz="2300" kern="1200" dirty="0"/>
        </a:p>
      </dsp:txBody>
      <dsp:txXfrm>
        <a:off x="470499" y="1724945"/>
        <a:ext cx="1969290" cy="678626"/>
      </dsp:txXfrm>
    </dsp:sp>
    <dsp:sp modelId="{ED26858F-67FD-432B-8AE2-59990FB3381B}">
      <dsp:nvSpPr>
        <dsp:cNvPr id="0" name=""/>
        <dsp:cNvSpPr/>
      </dsp:nvSpPr>
      <dsp:spPr>
        <a:xfrm>
          <a:off x="675768" y="2555748"/>
          <a:ext cx="2703074" cy="72085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Customer</a:t>
          </a:r>
          <a:endParaRPr lang="en-US" sz="2300" kern="1200" dirty="0"/>
        </a:p>
      </dsp:txBody>
      <dsp:txXfrm>
        <a:off x="696881" y="2576861"/>
        <a:ext cx="1965912" cy="678626"/>
      </dsp:txXfrm>
    </dsp:sp>
    <dsp:sp modelId="{02060249-13B2-4093-8F6B-F7E116FAA4BB}">
      <dsp:nvSpPr>
        <dsp:cNvPr id="0" name=""/>
        <dsp:cNvSpPr/>
      </dsp:nvSpPr>
      <dsp:spPr>
        <a:xfrm>
          <a:off x="2234520" y="552107"/>
          <a:ext cx="468553" cy="468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2339944" y="552107"/>
        <a:ext cx="257705" cy="352586"/>
      </dsp:txXfrm>
    </dsp:sp>
    <dsp:sp modelId="{39522BBA-0B69-4A39-BB62-17D58E0A1927}">
      <dsp:nvSpPr>
        <dsp:cNvPr id="0" name=""/>
        <dsp:cNvSpPr/>
      </dsp:nvSpPr>
      <dsp:spPr>
        <a:xfrm>
          <a:off x="2460903" y="1404023"/>
          <a:ext cx="468553" cy="468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2566327" y="1404023"/>
        <a:ext cx="257705" cy="352586"/>
      </dsp:txXfrm>
    </dsp:sp>
    <dsp:sp modelId="{FC4DA6F6-32C9-429E-BA6B-39A5ED852612}">
      <dsp:nvSpPr>
        <dsp:cNvPr id="0" name=""/>
        <dsp:cNvSpPr/>
      </dsp:nvSpPr>
      <dsp:spPr>
        <a:xfrm>
          <a:off x="2683906" y="2255939"/>
          <a:ext cx="468553" cy="468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2789330" y="2255939"/>
        <a:ext cx="257705" cy="35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F170E-DE9B-44E2-8C00-711B003375D5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B867-930E-4CC2-9450-B6C9A5126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6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3B867-930E-4CC2-9450-B6C9A51265E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6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3B867-930E-4CC2-9450-B6C9A51265E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90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3B867-930E-4CC2-9450-B6C9A51265E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56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3B867-930E-4CC2-9450-B6C9A51265E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46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3B867-930E-4CC2-9450-B6C9A51265E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63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3B867-930E-4CC2-9450-B6C9A51265E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61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3B867-930E-4CC2-9450-B6C9A51265E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6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2F34B-8CF1-4C6A-A505-1E5D1B4E1964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ABF64-5089-4543-9C24-B02F1FAD1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.jpg"/><Relationship Id="rId5" Type="http://schemas.openxmlformats.org/officeDocument/2006/relationships/diagramLayout" Target="../diagrams/layout1.xml"/><Relationship Id="rId10" Type="http://schemas.openxmlformats.org/officeDocument/2006/relationships/slide" Target="slide2.xml"/><Relationship Id="rId4" Type="http://schemas.openxmlformats.org/officeDocument/2006/relationships/diagramData" Target="../diagrams/data1.xml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slide" Target="slide80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40.xml"/><Relationship Id="rId4" Type="http://schemas.openxmlformats.org/officeDocument/2006/relationships/slide" Target="slide5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video" Target="../media/media1.mp4"/><Relationship Id="rId7" Type="http://schemas.openxmlformats.org/officeDocument/2006/relationships/slide" Target="slide3.xml"/><Relationship Id="rId2" Type="http://schemas.microsoft.com/office/2007/relationships/media" Target="../media/media1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9.xml"/><Relationship Id="rId3" Type="http://schemas.openxmlformats.org/officeDocument/2006/relationships/image" Target="../media/image8.jpg"/><Relationship Id="rId7" Type="http://schemas.openxmlformats.org/officeDocument/2006/relationships/slide" Target="slide27.xml"/><Relationship Id="rId12" Type="http://schemas.openxmlformats.org/officeDocument/2006/relationships/slide" Target="slide3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slide" Target="slide25.xml"/><Relationship Id="rId11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3.xml"/><Relationship Id="rId4" Type="http://schemas.openxmlformats.org/officeDocument/2006/relationships/image" Target="../media/image2.jpg"/><Relationship Id="rId9" Type="http://schemas.openxmlformats.org/officeDocument/2006/relationships/slide" Target="slide31.xml"/><Relationship Id="rId1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slide" Target="slide2.xml"/><Relationship Id="rId5" Type="http://schemas.openxmlformats.org/officeDocument/2006/relationships/slide" Target="slide3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g"/><Relationship Id="rId7" Type="http://schemas.openxmlformats.org/officeDocument/2006/relationships/image" Target="../media/image15.jpeg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4.jpeg"/><Relationship Id="rId11" Type="http://schemas.openxmlformats.org/officeDocument/2006/relationships/slide" Target="slide2.xml"/><Relationship Id="rId5" Type="http://schemas.openxmlformats.org/officeDocument/2006/relationships/image" Target="../media/image13.png"/><Relationship Id="rId10" Type="http://schemas.openxmlformats.org/officeDocument/2006/relationships/slide" Target="slide3.xml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slide" Target="slide2.xml"/><Relationship Id="rId5" Type="http://schemas.openxmlformats.org/officeDocument/2006/relationships/slide" Target="slide3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0.xml"/><Relationship Id="rId3" Type="http://schemas.openxmlformats.org/officeDocument/2006/relationships/image" Target="../media/image2.jpg"/><Relationship Id="rId7" Type="http://schemas.openxmlformats.org/officeDocument/2006/relationships/slide" Target="slide10.xml"/><Relationship Id="rId12" Type="http://schemas.openxmlformats.org/officeDocument/2006/relationships/slide" Target="slide18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6.xml"/><Relationship Id="rId5" Type="http://schemas.openxmlformats.org/officeDocument/2006/relationships/slide" Target="slide8.xml"/><Relationship Id="rId10" Type="http://schemas.openxmlformats.org/officeDocument/2006/relationships/slide" Target="slide2.xml"/><Relationship Id="rId4" Type="http://schemas.openxmlformats.org/officeDocument/2006/relationships/slide" Target="slide4.xml"/><Relationship Id="rId9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slide" Target="slide2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jpe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9.jpg"/><Relationship Id="rId9" Type="http://schemas.openxmlformats.org/officeDocument/2006/relationships/image" Target="../media/image23.png"/><Relationship Id="rId1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notesSlide" Target="../notesSlides/notesSlide3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slide" Target="slide22.xml"/><Relationship Id="rId5" Type="http://schemas.openxmlformats.org/officeDocument/2006/relationships/image" Target="../media/image26.jpeg"/><Relationship Id="rId4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8.gif"/><Relationship Id="rId11" Type="http://schemas.openxmlformats.org/officeDocument/2006/relationships/slide" Target="slide2.xml"/><Relationship Id="rId5" Type="http://schemas.openxmlformats.org/officeDocument/2006/relationships/image" Target="../media/image27.jpeg"/><Relationship Id="rId10" Type="http://schemas.openxmlformats.org/officeDocument/2006/relationships/slide" Target="slide22.xml"/><Relationship Id="rId4" Type="http://schemas.openxmlformats.org/officeDocument/2006/relationships/hyperlink" Target="http://images.google.com/imgres?imgurl=http://www.kycollectiblesonline.com/images/bengals_logo.gif&amp;imgrefurl=http://www.kycollectiblesonline.com/&amp;usg=__VO7SW2V8h8wvbr3TObA8T24_MWA=&amp;h=258&amp;w=250&amp;sz=10&amp;hl=en&amp;start=24&amp;sig2=7MxV9zhw3I1NifrqlcUXLw&amp;um=1&amp;tbnid=IUCg2lf94is1TM:&amp;tbnh=112&amp;tbnw=109&amp;prev=/images?q=cincinnati+bengals&amp;ndsp=18&amp;hl=en&amp;safe=active&amp;rlz=1G1GGLQ_ENUS254&amp;sa=N&amp;start=18&amp;um=1&amp;ei=-rkKS8brJZietAOMyujACQ" TargetMode="External"/><Relationship Id="rId9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ikea+logo&amp;source=images&amp;cd=&amp;cad=rja&amp;docid=cquRVvoioDS46M&amp;tbnid=NVphm8QAaTv4-M:&amp;ved=0CAUQjRw&amp;url=http://metrowestres.com/you-asked-for-it/ikea-logo&amp;ei=ub2HUZPQL8PMrQHlg4HYAg&amp;bvm=bv.45960087,d.aWM&amp;psig=AFQjCNHI_EMWuyvkWtheVkE5YZo8QE8sMg&amp;ust=1367936823918270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35.gif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4.gif"/><Relationship Id="rId11" Type="http://schemas.openxmlformats.org/officeDocument/2006/relationships/slide" Target="slide2.xml"/><Relationship Id="rId5" Type="http://schemas.openxmlformats.org/officeDocument/2006/relationships/image" Target="../media/image33.png"/><Relationship Id="rId10" Type="http://schemas.openxmlformats.org/officeDocument/2006/relationships/slide" Target="slide22.xml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9.jpg"/><Relationship Id="rId7" Type="http://schemas.openxmlformats.org/officeDocument/2006/relationships/image" Target="../media/image40.jpeg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9.png"/><Relationship Id="rId11" Type="http://schemas.openxmlformats.org/officeDocument/2006/relationships/slide" Target="slide2.xml"/><Relationship Id="rId5" Type="http://schemas.openxmlformats.org/officeDocument/2006/relationships/image" Target="../media/image38.jpeg"/><Relationship Id="rId10" Type="http://schemas.openxmlformats.org/officeDocument/2006/relationships/slide" Target="slide22.xml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8.xml"/><Relationship Id="rId3" Type="http://schemas.openxmlformats.org/officeDocument/2006/relationships/image" Target="../media/image43.jpg"/><Relationship Id="rId7" Type="http://schemas.openxmlformats.org/officeDocument/2006/relationships/slide" Target="slide46.xml"/><Relationship Id="rId12" Type="http://schemas.openxmlformats.org/officeDocument/2006/relationships/slide" Target="slide5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slide" Target="slide44.xml"/><Relationship Id="rId11" Type="http://schemas.openxmlformats.org/officeDocument/2006/relationships/slide" Target="slide54.xml"/><Relationship Id="rId5" Type="http://schemas.openxmlformats.org/officeDocument/2006/relationships/slide" Target="slide42.xml"/><Relationship Id="rId10" Type="http://schemas.openxmlformats.org/officeDocument/2006/relationships/slide" Target="slide52.xml"/><Relationship Id="rId4" Type="http://schemas.openxmlformats.org/officeDocument/2006/relationships/image" Target="../media/image2.jpg"/><Relationship Id="rId9" Type="http://schemas.openxmlformats.org/officeDocument/2006/relationships/slide" Target="slide50.xml"/><Relationship Id="rId1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slide" Target="slide2.xml"/><Relationship Id="rId5" Type="http://schemas.openxmlformats.org/officeDocument/2006/relationships/slide" Target="slide40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video" Target="../media/media2.mp4"/><Relationship Id="rId7" Type="http://schemas.openxmlformats.org/officeDocument/2006/relationships/slide" Target="slide40.xml"/><Relationship Id="rId2" Type="http://schemas.microsoft.com/office/2007/relationships/media" Target="../media/media2.mp4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46.png"/><Relationship Id="rId5" Type="http://schemas.openxmlformats.org/officeDocument/2006/relationships/image" Target="../media/image4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slide" Target="slide2.xml"/><Relationship Id="rId5" Type="http://schemas.openxmlformats.org/officeDocument/2006/relationships/slide" Target="slide40.xm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slide" Target="slide2.xml"/><Relationship Id="rId3" Type="http://schemas.openxmlformats.org/officeDocument/2006/relationships/image" Target="../media/image44.jpg"/><Relationship Id="rId7" Type="http://schemas.microsoft.com/office/2007/relationships/hdphoto" Target="../media/hdphoto3.wdp"/><Relationship Id="rId12" Type="http://schemas.openxmlformats.org/officeDocument/2006/relationships/slide" Target="slide4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49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gif"/><Relationship Id="rId1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4.jpg"/><Relationship Id="rId7" Type="http://schemas.openxmlformats.org/officeDocument/2006/relationships/image" Target="../media/image56.jpeg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55.jpeg"/><Relationship Id="rId11" Type="http://schemas.openxmlformats.org/officeDocument/2006/relationships/slide" Target="slide2.xml"/><Relationship Id="rId5" Type="http://schemas.openxmlformats.org/officeDocument/2006/relationships/image" Target="../media/image54.jpeg"/><Relationship Id="rId10" Type="http://schemas.openxmlformats.org/officeDocument/2006/relationships/slide" Target="slide40.xml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44.jp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62.jpeg"/><Relationship Id="rId11" Type="http://schemas.openxmlformats.org/officeDocument/2006/relationships/image" Target="../media/image64.jpeg"/><Relationship Id="rId5" Type="http://schemas.openxmlformats.org/officeDocument/2006/relationships/image" Target="../media/image61.png"/><Relationship Id="rId10" Type="http://schemas.openxmlformats.org/officeDocument/2006/relationships/image" Target="../media/image2.jpg"/><Relationship Id="rId4" Type="http://schemas.openxmlformats.org/officeDocument/2006/relationships/image" Target="../media/image60.jpeg"/><Relationship Id="rId9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jpeg"/><Relationship Id="rId3" Type="http://schemas.openxmlformats.org/officeDocument/2006/relationships/image" Target="../media/image44.jpg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microsoft.com/office/2007/relationships/hdphoto" Target="../media/hdphoto5.wdp"/><Relationship Id="rId15" Type="http://schemas.openxmlformats.org/officeDocument/2006/relationships/slide" Target="slide2.xml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microsoft.com/office/2007/relationships/hdphoto" Target="../media/hdphoto7.wdp"/><Relationship Id="rId14" Type="http://schemas.openxmlformats.org/officeDocument/2006/relationships/slide" Target="slide4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slide" Target="slide78.xml"/><Relationship Id="rId3" Type="http://schemas.openxmlformats.org/officeDocument/2006/relationships/image" Target="../media/image71.jpg"/><Relationship Id="rId7" Type="http://schemas.openxmlformats.org/officeDocument/2006/relationships/slide" Target="slide65.xml"/><Relationship Id="rId12" Type="http://schemas.openxmlformats.org/officeDocument/2006/relationships/slide" Target="slide7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6" Type="http://schemas.openxmlformats.org/officeDocument/2006/relationships/slide" Target="slide63.xml"/><Relationship Id="rId11" Type="http://schemas.openxmlformats.org/officeDocument/2006/relationships/slide" Target="slide73.xml"/><Relationship Id="rId5" Type="http://schemas.openxmlformats.org/officeDocument/2006/relationships/slide" Target="slide61.xml"/><Relationship Id="rId10" Type="http://schemas.openxmlformats.org/officeDocument/2006/relationships/slide" Target="slide71.xml"/><Relationship Id="rId4" Type="http://schemas.openxmlformats.org/officeDocument/2006/relationships/image" Target="../media/image2.jpg"/><Relationship Id="rId9" Type="http://schemas.openxmlformats.org/officeDocument/2006/relationships/slide" Target="slide67.xml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5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6" Type="http://schemas.openxmlformats.org/officeDocument/2006/relationships/slide" Target="slide2.xml"/><Relationship Id="rId5" Type="http://schemas.openxmlformats.org/officeDocument/2006/relationships/slide" Target="slide59.xml"/><Relationship Id="rId4" Type="http://schemas.openxmlformats.org/officeDocument/2006/relationships/image" Target="../media/image72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6" Type="http://schemas.openxmlformats.org/officeDocument/2006/relationships/slide" Target="slide2.xml"/><Relationship Id="rId5" Type="http://schemas.openxmlformats.org/officeDocument/2006/relationships/slide" Target="slide59.xml"/><Relationship Id="rId4" Type="http://schemas.openxmlformats.org/officeDocument/2006/relationships/image" Target="../media/image72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video" Target="../media/media3.mp4"/><Relationship Id="rId7" Type="http://schemas.openxmlformats.org/officeDocument/2006/relationships/image" Target="../media/image75.png"/><Relationship Id="rId2" Type="http://schemas.microsoft.com/office/2007/relationships/media" Target="../media/media3.mp4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74.png"/><Relationship Id="rId5" Type="http://schemas.openxmlformats.org/officeDocument/2006/relationships/image" Target="../media/image72.jpg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2.xml"/><Relationship Id="rId9" Type="http://schemas.openxmlformats.org/officeDocument/2006/relationships/slide" Target="slide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notesSlide" Target="../notesSlides/notesSlide5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6" Type="http://schemas.openxmlformats.org/officeDocument/2006/relationships/slide" Target="slide59.xml"/><Relationship Id="rId5" Type="http://schemas.openxmlformats.org/officeDocument/2006/relationships/image" Target="../media/image72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72.jpg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6" Type="http://schemas.openxmlformats.org/officeDocument/2006/relationships/slide" Target="slide59.xml"/><Relationship Id="rId5" Type="http://schemas.openxmlformats.org/officeDocument/2006/relationships/image" Target="../media/image76.png"/><Relationship Id="rId4" Type="http://schemas.openxmlformats.org/officeDocument/2006/relationships/hyperlink" Target="https://www.youtube.com/watch?v=rv1qDKmo-ss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6" Type="http://schemas.openxmlformats.org/officeDocument/2006/relationships/slide" Target="slide2.xml"/><Relationship Id="rId5" Type="http://schemas.openxmlformats.org/officeDocument/2006/relationships/slide" Target="slide59.xml"/><Relationship Id="rId4" Type="http://schemas.openxmlformats.org/officeDocument/2006/relationships/image" Target="../media/image72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6" Type="http://schemas.openxmlformats.org/officeDocument/2006/relationships/slide" Target="slide2.xml"/><Relationship Id="rId5" Type="http://schemas.openxmlformats.org/officeDocument/2006/relationships/slide" Target="slide59.xml"/><Relationship Id="rId4" Type="http://schemas.openxmlformats.org/officeDocument/2006/relationships/image" Target="../media/image7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77.png"/><Relationship Id="rId5" Type="http://schemas.openxmlformats.org/officeDocument/2006/relationships/slide" Target="slide59.xml"/><Relationship Id="rId4" Type="http://schemas.openxmlformats.org/officeDocument/2006/relationships/slide" Target="slide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6" Type="http://schemas.openxmlformats.org/officeDocument/2006/relationships/slide" Target="slide2.xml"/><Relationship Id="rId5" Type="http://schemas.openxmlformats.org/officeDocument/2006/relationships/slide" Target="slide59.xml"/><Relationship Id="rId4" Type="http://schemas.openxmlformats.org/officeDocument/2006/relationships/image" Target="../media/image72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13" Type="http://schemas.openxmlformats.org/officeDocument/2006/relationships/slide" Target="slide95.xml"/><Relationship Id="rId3" Type="http://schemas.openxmlformats.org/officeDocument/2006/relationships/image" Target="../media/image78.jpg"/><Relationship Id="rId7" Type="http://schemas.openxmlformats.org/officeDocument/2006/relationships/slide" Target="slide85.xml"/><Relationship Id="rId12" Type="http://schemas.openxmlformats.org/officeDocument/2006/relationships/slide" Target="slide9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6" Type="http://schemas.openxmlformats.org/officeDocument/2006/relationships/slide" Target="slide83.xml"/><Relationship Id="rId11" Type="http://schemas.openxmlformats.org/officeDocument/2006/relationships/slide" Target="slide93.xml"/><Relationship Id="rId5" Type="http://schemas.openxmlformats.org/officeDocument/2006/relationships/slide" Target="slide81.xml"/><Relationship Id="rId10" Type="http://schemas.openxmlformats.org/officeDocument/2006/relationships/slide" Target="slide91.xml"/><Relationship Id="rId4" Type="http://schemas.openxmlformats.org/officeDocument/2006/relationships/image" Target="../media/image2.jpg"/><Relationship Id="rId9" Type="http://schemas.openxmlformats.org/officeDocument/2006/relationships/slide" Target="slide89.xml"/><Relationship Id="rId14" Type="http://schemas.openxmlformats.org/officeDocument/2006/relationships/slide" Target="slide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" Target="slide80.xml"/><Relationship Id="rId7" Type="http://schemas.openxmlformats.org/officeDocument/2006/relationships/image" Target="../media/image81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2.jpg"/><Relationship Id="rId10" Type="http://schemas.openxmlformats.org/officeDocument/2006/relationships/image" Target="../media/image84.png"/><Relationship Id="rId4" Type="http://schemas.openxmlformats.org/officeDocument/2006/relationships/slide" Target="slide2.xml"/><Relationship Id="rId9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6" Type="http://schemas.openxmlformats.org/officeDocument/2006/relationships/slide" Target="slide2.xml"/><Relationship Id="rId5" Type="http://schemas.openxmlformats.org/officeDocument/2006/relationships/slide" Target="slide80.xml"/><Relationship Id="rId4" Type="http://schemas.openxmlformats.org/officeDocument/2006/relationships/image" Target="../media/image85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8.jpeg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87.jpeg"/><Relationship Id="rId11" Type="http://schemas.openxmlformats.org/officeDocument/2006/relationships/slide" Target="slide2.xml"/><Relationship Id="rId5" Type="http://schemas.openxmlformats.org/officeDocument/2006/relationships/image" Target="../media/image86.jpeg"/><Relationship Id="rId10" Type="http://schemas.openxmlformats.org/officeDocument/2006/relationships/slide" Target="slide80.xml"/><Relationship Id="rId4" Type="http://schemas.openxmlformats.org/officeDocument/2006/relationships/image" Target="../media/image79.jpg"/><Relationship Id="rId9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79.jp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93.jpeg"/><Relationship Id="rId11" Type="http://schemas.openxmlformats.org/officeDocument/2006/relationships/image" Target="../media/image2.jpg"/><Relationship Id="rId5" Type="http://schemas.openxmlformats.org/officeDocument/2006/relationships/image" Target="../media/image92.gif"/><Relationship Id="rId10" Type="http://schemas.openxmlformats.org/officeDocument/2006/relationships/slide" Target="slide2.xml"/><Relationship Id="rId4" Type="http://schemas.openxmlformats.org/officeDocument/2006/relationships/image" Target="../media/image91.jpeg"/><Relationship Id="rId9" Type="http://schemas.openxmlformats.org/officeDocument/2006/relationships/slide" Target="slide8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6" Type="http://schemas.openxmlformats.org/officeDocument/2006/relationships/slide" Target="slide2.xml"/><Relationship Id="rId5" Type="http://schemas.openxmlformats.org/officeDocument/2006/relationships/slide" Target="slide80.xml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6" Type="http://schemas.openxmlformats.org/officeDocument/2006/relationships/slide" Target="slide2.xml"/><Relationship Id="rId5" Type="http://schemas.openxmlformats.org/officeDocument/2006/relationships/slide" Target="slide80.xml"/><Relationship Id="rId4" Type="http://schemas.openxmlformats.org/officeDocument/2006/relationships/image" Target="../media/image9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79.jpg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Relationship Id="rId6" Type="http://schemas.openxmlformats.org/officeDocument/2006/relationships/slide" Target="slide80.xml"/><Relationship Id="rId5" Type="http://schemas.microsoft.com/office/2007/relationships/hdphoto" Target="../media/hdphoto9.wdp"/><Relationship Id="rId4" Type="http://schemas.openxmlformats.org/officeDocument/2006/relationships/image" Target="../media/image9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1.png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100.png"/><Relationship Id="rId11" Type="http://schemas.openxmlformats.org/officeDocument/2006/relationships/slide" Target="slide2.xml"/><Relationship Id="rId5" Type="http://schemas.openxmlformats.org/officeDocument/2006/relationships/image" Target="../media/image99.png"/><Relationship Id="rId10" Type="http://schemas.openxmlformats.org/officeDocument/2006/relationships/slide" Target="slide80.xml"/><Relationship Id="rId4" Type="http://schemas.openxmlformats.org/officeDocument/2006/relationships/image" Target="../media/image79.jpg"/><Relationship Id="rId9" Type="http://schemas.openxmlformats.org/officeDocument/2006/relationships/image" Target="../media/image103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2.jpg"/><Relationship Id="rId5" Type="http://schemas.openxmlformats.org/officeDocument/2006/relationships/slide" Target="slide2.xml"/><Relationship Id="rId4" Type="http://schemas.openxmlformats.org/officeDocument/2006/relationships/slide" Target="slide8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449209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AEDE4"/>
                </a:solidFill>
              </a:rPr>
              <a:t>Updated March, 2019</a:t>
            </a:r>
            <a:endParaRPr lang="en-US" dirty="0">
              <a:solidFill>
                <a:srgbClr val="FAEDE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01300" y="644920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AEDE4"/>
                </a:solidFill>
              </a:rPr>
              <a:t>By Megan Rees</a:t>
            </a:r>
            <a:endParaRPr lang="en-US" dirty="0">
              <a:solidFill>
                <a:srgbClr val="FAEDE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756882"/>
                </a:solidFill>
                <a:effectLst/>
                <a:latin typeface="Gobold" panose="02000500000000000000" pitchFamily="2" charset="0"/>
              </a:rPr>
              <a:t>General Marketing #4</a:t>
            </a:r>
            <a:endParaRPr lang="en-US" b="1" dirty="0">
              <a:ln>
                <a:prstDash val="solid"/>
              </a:ln>
              <a:solidFill>
                <a:srgbClr val="756882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57400" y="1219200"/>
            <a:ext cx="73152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4000" dirty="0"/>
              <a:t>What are the three kinds of Products?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320040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Goods, Services, Ideas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11" name="Picture 8" descr="http://s3.thisnext.com/media/largest_dimension/88D37C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4" b="96830" l="13256" r="82709"/>
                    </a14:imgEffect>
                  </a14:imgLayer>
                </a14:imgProps>
              </a:ext>
            </a:extLst>
          </a:blip>
          <a:srcRect l="13833" r="19308"/>
          <a:stretch>
            <a:fillRect/>
          </a:stretch>
        </p:blipFill>
        <p:spPr bwMode="auto">
          <a:xfrm rot="490091">
            <a:off x="8319498" y="2223730"/>
            <a:ext cx="1420402" cy="2124481"/>
          </a:xfrm>
          <a:prstGeom prst="rect">
            <a:avLst/>
          </a:prstGeom>
          <a:noFill/>
        </p:spPr>
      </p:pic>
      <p:pic>
        <p:nvPicPr>
          <p:cNvPr id="12" name="Picture 12" descr="http://franklinpediatricdentist.com/teen-denti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819400"/>
            <a:ext cx="1905000" cy="1264024"/>
          </a:xfrm>
          <a:prstGeom prst="rect">
            <a:avLst/>
          </a:prstGeom>
          <a:noFill/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75688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56882"/>
                </a:solidFill>
                <a:latin typeface="Action Man" pitchFamily="2" charset="0"/>
              </a:rPr>
              <a:t>$200</a:t>
            </a:r>
            <a:endParaRPr lang="en-US" sz="6000" dirty="0">
              <a:solidFill>
                <a:srgbClr val="756882"/>
              </a:solidFill>
              <a:latin typeface="Action Man" pitchFamily="2" charset="0"/>
            </a:endParaRPr>
          </a:p>
        </p:txBody>
      </p:sp>
      <p:sp>
        <p:nvSpPr>
          <p:cNvPr id="14" name="Action Button: Home 13">
            <a:hlinkClick r:id="rId8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9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756882"/>
                </a:solidFill>
                <a:effectLst/>
                <a:latin typeface="Gobold" panose="02000500000000000000" pitchFamily="2" charset="0"/>
              </a:rPr>
              <a:t>General Marketing #5</a:t>
            </a:r>
            <a:endParaRPr lang="en-US" b="1" dirty="0">
              <a:ln>
                <a:prstDash val="solid"/>
              </a:ln>
              <a:solidFill>
                <a:srgbClr val="756882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838200"/>
          </a:xfrm>
        </p:spPr>
        <p:txBody>
          <a:bodyPr/>
          <a:lstStyle/>
          <a:p>
            <a:pPr>
              <a:buNone/>
            </a:pPr>
            <a:r>
              <a:rPr lang="en-US" sz="4000" dirty="0"/>
              <a:t>How do you calculate profit margin?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971800" y="3276601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Sales Price – Production Cost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75688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56882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756882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756882"/>
                </a:solidFill>
                <a:effectLst/>
                <a:latin typeface="Gobold" panose="02000500000000000000" pitchFamily="2" charset="0"/>
              </a:rPr>
              <a:t>General Marketing #6</a:t>
            </a:r>
            <a:endParaRPr lang="en-US" b="1" dirty="0">
              <a:ln>
                <a:prstDash val="solid"/>
              </a:ln>
              <a:solidFill>
                <a:srgbClr val="756882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514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/>
              <a:t>Name FIVE of the 12 marketing tactics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304800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Emotional Appeal, Bandwagon, Stretch the Truth, Common  Man, Testimonial, Transfer, Card Stacking, Beautiful People, Glittering Generalities, Name Calling, Repetition, Statistics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75688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56882"/>
                </a:solidFill>
                <a:latin typeface="Action Man" pitchFamily="2" charset="0"/>
              </a:rPr>
              <a:t>$500</a:t>
            </a:r>
            <a:endParaRPr lang="en-US" sz="6000" dirty="0">
              <a:solidFill>
                <a:srgbClr val="756882"/>
              </a:solidFill>
              <a:latin typeface="Action Man" pitchFamily="2" charset="0"/>
            </a:endParaRPr>
          </a:p>
        </p:txBody>
      </p:sp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756882"/>
                </a:solidFill>
                <a:effectLst/>
                <a:latin typeface="Gobold" panose="02000500000000000000" pitchFamily="2" charset="0"/>
              </a:rPr>
              <a:t>General Marketing #7</a:t>
            </a:r>
            <a:endParaRPr lang="en-US" b="1" dirty="0">
              <a:ln>
                <a:prstDash val="solid"/>
              </a:ln>
              <a:solidFill>
                <a:srgbClr val="756882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4800600" cy="3429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/>
              <a:t>In Place, what are the four steps in the Distribution Channel?</a:t>
            </a:r>
            <a:endParaRPr lang="en-US" sz="40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35856016"/>
              </p:ext>
            </p:extLst>
          </p:nvPr>
        </p:nvGraphicFramePr>
        <p:xfrm>
          <a:off x="7162800" y="1418534"/>
          <a:ext cx="3378843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ounded Rectangle 8">
            <a:hlinkClick r:id="rId9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75688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56882"/>
                </a:solidFill>
                <a:latin typeface="Action Man" pitchFamily="2" charset="0"/>
              </a:rPr>
              <a:t>$400</a:t>
            </a:r>
            <a:endParaRPr lang="en-US" sz="6000" dirty="0">
              <a:solidFill>
                <a:srgbClr val="756882"/>
              </a:solidFill>
              <a:latin typeface="Action Man" pitchFamily="2" charset="0"/>
            </a:endParaRPr>
          </a:p>
        </p:txBody>
      </p:sp>
      <p:sp>
        <p:nvSpPr>
          <p:cNvPr id="11" name="Action Button: Home 10">
            <a:hlinkClick r:id="rId10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1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756882"/>
                </a:solidFill>
                <a:effectLst/>
                <a:latin typeface="Gobold" panose="02000500000000000000" pitchFamily="2" charset="0"/>
              </a:rPr>
              <a:t>General Marketing #8</a:t>
            </a:r>
            <a:endParaRPr lang="en-US" b="1" dirty="0">
              <a:ln>
                <a:prstDash val="solid"/>
              </a:ln>
              <a:solidFill>
                <a:srgbClr val="756882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514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/>
              <a:t>What is a patent?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905000" y="2819401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exclusive right granted by a government to an inventor to manufacture, use, or sell an invention for a certain number of years.</a:t>
            </a:r>
            <a:endParaRPr lang="en-US" sz="2800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75688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56882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756882"/>
              </a:solidFill>
              <a:latin typeface="Action Man" pitchFamily="2" charset="0"/>
            </a:endParaRPr>
          </a:p>
        </p:txBody>
      </p:sp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4152900" y="2202629"/>
            <a:ext cx="4001845" cy="987911"/>
          </a:xfrm>
          <a:prstGeom prst="roundRect">
            <a:avLst/>
          </a:prstGeom>
          <a:solidFill>
            <a:srgbClr val="294E1E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Alternate Process 10">
            <a:hlinkClick r:id="rId4" action="ppaction://hlinksldjump"/>
          </p:cNvPr>
          <p:cNvSpPr/>
          <p:nvPr/>
        </p:nvSpPr>
        <p:spPr>
          <a:xfrm>
            <a:off x="6705600" y="5029200"/>
            <a:ext cx="3981222" cy="961914"/>
          </a:xfrm>
          <a:prstGeom prst="flowChartAlternateProcess">
            <a:avLst/>
          </a:prstGeom>
          <a:solidFill>
            <a:srgbClr val="A4363B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419100" y="3441102"/>
            <a:ext cx="3975845" cy="1004047"/>
          </a:xfrm>
          <a:prstGeom prst="roundRect">
            <a:avLst/>
          </a:prstGeom>
          <a:solidFill>
            <a:srgbClr val="ED9420"/>
          </a:solidFill>
          <a:ln>
            <a:solidFill>
              <a:srgbClr val="F09F27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Miscellaneous</a:t>
            </a:r>
            <a:endParaRPr lang="en-US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7886700" y="3457238"/>
            <a:ext cx="3962844" cy="987911"/>
          </a:xfrm>
          <a:prstGeom prst="roundRect">
            <a:avLst/>
          </a:prstGeom>
          <a:solidFill>
            <a:srgbClr val="6C6277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1844486" y="5013960"/>
            <a:ext cx="3975845" cy="992394"/>
          </a:xfrm>
          <a:prstGeom prst="roundRect">
            <a:avLst/>
          </a:prstGeom>
          <a:solidFill>
            <a:srgbClr val="8DA0B7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147529"/>
            <a:ext cx="982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AEDE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old" panose="02000500000000000000" pitchFamily="2" charset="0"/>
              </a:rPr>
              <a:t>Marketing Trivia</a:t>
            </a:r>
            <a:endParaRPr lang="en-US" sz="9600" dirty="0">
              <a:solidFill>
                <a:srgbClr val="FAEDE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bold" panose="02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756882"/>
                </a:solidFill>
                <a:effectLst/>
                <a:latin typeface="Gobold" panose="02000500000000000000" pitchFamily="2" charset="0"/>
              </a:rPr>
              <a:t>General Marketing #9</a:t>
            </a:r>
            <a:endParaRPr lang="en-US" b="1" dirty="0">
              <a:ln>
                <a:prstDash val="solid"/>
              </a:ln>
              <a:solidFill>
                <a:srgbClr val="756882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385365"/>
            <a:ext cx="5562600" cy="4038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/>
              <a:t>Which of the 12 marketing strategies is being used in this commercial?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2514600" y="4327451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56882"/>
                </a:solidFill>
              </a:rPr>
              <a:t>Common  Man</a:t>
            </a:r>
            <a:endParaRPr lang="en-US" sz="2800" dirty="0">
              <a:solidFill>
                <a:srgbClr val="756882"/>
              </a:solidFill>
            </a:endParaRPr>
          </a:p>
        </p:txBody>
      </p:sp>
      <p:pic>
        <p:nvPicPr>
          <p:cNvPr id="3" name="Bounty - Common Ma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799" y="1450228"/>
            <a:ext cx="5956215" cy="3350371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75688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56882"/>
                </a:solidFill>
                <a:latin typeface="Action Man" pitchFamily="2" charset="0"/>
              </a:rPr>
              <a:t>$400</a:t>
            </a:r>
            <a:endParaRPr lang="en-US" sz="6000" dirty="0">
              <a:solidFill>
                <a:srgbClr val="756882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8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9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96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9585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-53446"/>
            <a:ext cx="12192000" cy="127560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813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1600200" y="1500964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/>
                <a:solidFill>
                  <a:schemeClr val="accent3"/>
                </a:solidFill>
                <a:latin typeface="Abilene" pitchFamily="2" charset="0"/>
              </a:rPr>
              <a:t>1</a:t>
            </a:r>
            <a:endParaRPr lang="en-US" sz="6500" b="1" dirty="0">
              <a:ln/>
              <a:solidFill>
                <a:schemeClr val="accent3"/>
              </a:solidFill>
              <a:latin typeface="Abilene" pitchFamily="2" charset="0"/>
            </a:endParaRPr>
          </a:p>
        </p:txBody>
      </p:sp>
      <p:sp>
        <p:nvSpPr>
          <p:cNvPr id="11" name="Oval 10">
            <a:hlinkClick r:id="rId6" action="ppaction://hlinksldjump"/>
          </p:cNvPr>
          <p:cNvSpPr/>
          <p:nvPr/>
        </p:nvSpPr>
        <p:spPr>
          <a:xfrm>
            <a:off x="5372548" y="1459727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/>
                <a:solidFill>
                  <a:schemeClr val="accent3"/>
                </a:solidFill>
                <a:latin typeface="Abilene" pitchFamily="2" charset="0"/>
              </a:rPr>
              <a:t>2</a:t>
            </a:r>
            <a:endParaRPr lang="en-US" sz="6500" b="1" dirty="0">
              <a:ln/>
              <a:solidFill>
                <a:schemeClr val="accent3"/>
              </a:solidFill>
              <a:latin typeface="Abilene" pitchFamily="2" charset="0"/>
            </a:endParaRPr>
          </a:p>
        </p:txBody>
      </p:sp>
      <p:sp>
        <p:nvSpPr>
          <p:cNvPr id="12" name="Oval 11">
            <a:hlinkClick r:id="rId7" action="ppaction://hlinksldjump"/>
          </p:cNvPr>
          <p:cNvSpPr/>
          <p:nvPr/>
        </p:nvSpPr>
        <p:spPr>
          <a:xfrm>
            <a:off x="9067800" y="1545788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/>
                <a:solidFill>
                  <a:schemeClr val="accent3"/>
                </a:solidFill>
                <a:latin typeface="Abilene" pitchFamily="2" charset="0"/>
              </a:rPr>
              <a:t>3</a:t>
            </a:r>
            <a:endParaRPr lang="en-US" sz="6500" b="1" dirty="0">
              <a:ln/>
              <a:solidFill>
                <a:schemeClr val="accent3"/>
              </a:solidFill>
              <a:latin typeface="Abilene" pitchFamily="2" charset="0"/>
            </a:endParaRPr>
          </a:p>
        </p:txBody>
      </p:sp>
      <p:sp>
        <p:nvSpPr>
          <p:cNvPr id="13" name="Oval 12">
            <a:hlinkClick r:id="rId8" action="ppaction://hlinksldjump"/>
          </p:cNvPr>
          <p:cNvSpPr/>
          <p:nvPr/>
        </p:nvSpPr>
        <p:spPr>
          <a:xfrm>
            <a:off x="1620819" y="3297764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/>
                <a:solidFill>
                  <a:schemeClr val="accent3"/>
                </a:solidFill>
                <a:latin typeface="Abilene" pitchFamily="2" charset="0"/>
              </a:rPr>
              <a:t>4</a:t>
            </a:r>
            <a:endParaRPr lang="en-US" sz="6500" b="1" dirty="0">
              <a:ln/>
              <a:solidFill>
                <a:schemeClr val="accent3"/>
              </a:solidFill>
              <a:latin typeface="Abilene" pitchFamily="2" charset="0"/>
            </a:endParaRPr>
          </a:p>
        </p:txBody>
      </p:sp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5385995" y="3173155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/>
                <a:solidFill>
                  <a:schemeClr val="accent3"/>
                </a:solidFill>
                <a:latin typeface="Abilene" pitchFamily="2" charset="0"/>
              </a:rPr>
              <a:t>5</a:t>
            </a:r>
            <a:endParaRPr lang="en-US" sz="6500" b="1" dirty="0">
              <a:ln/>
              <a:solidFill>
                <a:schemeClr val="accent3"/>
              </a:solidFill>
              <a:latin typeface="Abilene" pitchFamily="2" charset="0"/>
            </a:endParaRPr>
          </a:p>
        </p:txBody>
      </p:sp>
      <p:sp>
        <p:nvSpPr>
          <p:cNvPr id="15" name="Oval 14">
            <a:hlinkClick r:id="rId10" action="ppaction://hlinksldjump"/>
          </p:cNvPr>
          <p:cNvSpPr/>
          <p:nvPr/>
        </p:nvSpPr>
        <p:spPr>
          <a:xfrm>
            <a:off x="9144000" y="3314797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/>
                <a:solidFill>
                  <a:schemeClr val="accent3"/>
                </a:solidFill>
                <a:latin typeface="Abilene" pitchFamily="2" charset="0"/>
              </a:rPr>
              <a:t>6</a:t>
            </a:r>
            <a:endParaRPr lang="en-US" sz="6500" b="1" dirty="0">
              <a:ln/>
              <a:solidFill>
                <a:schemeClr val="accent3"/>
              </a:solidFill>
              <a:latin typeface="Abilene" pitchFamily="2" charset="0"/>
            </a:endParaRPr>
          </a:p>
        </p:txBody>
      </p:sp>
      <p:sp>
        <p:nvSpPr>
          <p:cNvPr id="10" name="Oval 9">
            <a:hlinkClick r:id="rId11" action="ppaction://hlinksldjump"/>
          </p:cNvPr>
          <p:cNvSpPr/>
          <p:nvPr/>
        </p:nvSpPr>
        <p:spPr>
          <a:xfrm>
            <a:off x="2438400" y="49530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/>
                <a:solidFill>
                  <a:schemeClr val="accent3"/>
                </a:solidFill>
                <a:latin typeface="Abilene" pitchFamily="2" charset="0"/>
              </a:rPr>
              <a:t>7</a:t>
            </a:r>
            <a:endParaRPr lang="en-US" sz="6500" b="1" dirty="0">
              <a:ln/>
              <a:solidFill>
                <a:schemeClr val="accent3"/>
              </a:solidFill>
              <a:latin typeface="Abilene" pitchFamily="2" charset="0"/>
            </a:endParaRPr>
          </a:p>
        </p:txBody>
      </p:sp>
      <p:sp>
        <p:nvSpPr>
          <p:cNvPr id="17" name="Oval 16">
            <a:hlinkClick r:id="rId12" action="ppaction://hlinksldjump"/>
          </p:cNvPr>
          <p:cNvSpPr/>
          <p:nvPr/>
        </p:nvSpPr>
        <p:spPr>
          <a:xfrm>
            <a:off x="5486400" y="4935071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/>
                <a:solidFill>
                  <a:schemeClr val="accent3"/>
                </a:solidFill>
                <a:latin typeface="Abilene" pitchFamily="2" charset="0"/>
              </a:rPr>
              <a:t>8</a:t>
            </a:r>
            <a:endParaRPr lang="en-US" sz="6500" b="1" dirty="0">
              <a:ln/>
              <a:solidFill>
                <a:schemeClr val="accent3"/>
              </a:solidFill>
              <a:latin typeface="Abilene" pitchFamily="2" charset="0"/>
            </a:endParaRPr>
          </a:p>
        </p:txBody>
      </p:sp>
      <p:sp>
        <p:nvSpPr>
          <p:cNvPr id="18" name="Oval 17">
            <a:hlinkClick r:id="rId13" action="ppaction://hlinksldjump"/>
          </p:cNvPr>
          <p:cNvSpPr/>
          <p:nvPr/>
        </p:nvSpPr>
        <p:spPr>
          <a:xfrm>
            <a:off x="8229600" y="502195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/>
                <a:solidFill>
                  <a:schemeClr val="accent3"/>
                </a:solidFill>
                <a:latin typeface="Abilene" pitchFamily="2" charset="0"/>
              </a:rPr>
              <a:t>9</a:t>
            </a:r>
            <a:endParaRPr lang="en-US" sz="6500" b="1" dirty="0">
              <a:ln/>
              <a:solidFill>
                <a:schemeClr val="accent3"/>
              </a:solidFill>
              <a:latin typeface="Abilene" pitchFamily="2" charset="0"/>
            </a:endParaRPr>
          </a:p>
        </p:txBody>
      </p:sp>
      <p:sp>
        <p:nvSpPr>
          <p:cNvPr id="20" name="Action Button: Home 19">
            <a:hlinkClick r:id="rId14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943600" y="1600201"/>
            <a:ext cx="4267200" cy="152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/>
              <a:t>What company’s logo is this?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3429001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PBS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0290" name="Picture 2" descr="http://images.all-free-download.com/images/graphiclarge/pbs_logo_30175.jpg"/>
          <p:cNvPicPr>
            <a:picLocks noChangeAspect="1" noChangeArrowheads="1"/>
          </p:cNvPicPr>
          <p:nvPr/>
        </p:nvPicPr>
        <p:blipFill>
          <a:blip r:embed="rId3" cstate="print"/>
          <a:srcRect b="32235"/>
          <a:stretch>
            <a:fillRect/>
          </a:stretch>
        </p:blipFill>
        <p:spPr bwMode="auto">
          <a:xfrm>
            <a:off x="1905001" y="1752600"/>
            <a:ext cx="3190875" cy="2743200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21574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prstDash val="solid"/>
                </a:ln>
                <a:solidFill>
                  <a:srgbClr val="1E4213"/>
                </a:solidFill>
                <a:effectLst/>
                <a:latin typeface="Gobold" panose="02000500000000000000" pitchFamily="2" charset="0"/>
              </a:rPr>
              <a:t>Logos #1</a:t>
            </a:r>
            <a:endParaRPr lang="en-US" b="1" dirty="0">
              <a:ln>
                <a:prstDash val="solid"/>
              </a:ln>
              <a:solidFill>
                <a:srgbClr val="1E4213"/>
              </a:solidFill>
              <a:latin typeface="Gobold" panose="02000500000000000000" pitchFamily="2" charset="0"/>
            </a:endParaRPr>
          </a:p>
        </p:txBody>
      </p:sp>
      <p:sp>
        <p:nvSpPr>
          <p:cNvPr id="13" name="Rounded Rectangle 12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1E421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1E4213"/>
                </a:solidFill>
                <a:latin typeface="Action Man" pitchFamily="2" charset="0"/>
              </a:rPr>
              <a:t>$200</a:t>
            </a:r>
            <a:endParaRPr lang="en-US" sz="6000" dirty="0">
              <a:solidFill>
                <a:srgbClr val="1E4213"/>
              </a:solidFill>
              <a:latin typeface="Action Man" pitchFamily="2" charset="0"/>
            </a:endParaRPr>
          </a:p>
        </p:txBody>
      </p:sp>
      <p:sp>
        <p:nvSpPr>
          <p:cNvPr id="15" name="Action Button: Home 14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1E4213"/>
                </a:solidFill>
                <a:effectLst/>
                <a:latin typeface="Gobold" panose="02000500000000000000" pitchFamily="2" charset="0"/>
              </a:rPr>
              <a:t>Logos #2</a:t>
            </a:r>
            <a:endParaRPr lang="en-US" b="1" dirty="0">
              <a:ln>
                <a:prstDash val="solid"/>
              </a:ln>
              <a:solidFill>
                <a:srgbClr val="1E4213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33600" y="1600201"/>
            <a:ext cx="8077200" cy="152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/>
              <a:t>What gas company’s logo features a red star?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3429001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Texaco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6626" name="Picture 2" descr="http://www.eteamz.com/SHALL/images/Texa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048000"/>
            <a:ext cx="1828800" cy="1828800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1E421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1E4213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1E4213"/>
              </a:solidFill>
              <a:latin typeface="Action Man" pitchFamily="2" charset="0"/>
            </a:endParaRPr>
          </a:p>
        </p:txBody>
      </p:sp>
      <p:sp>
        <p:nvSpPr>
          <p:cNvPr id="13" name="Action Button: Home 12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1E4213"/>
                </a:solidFill>
                <a:effectLst/>
                <a:latin typeface="Gobold" panose="02000500000000000000" pitchFamily="2" charset="0"/>
              </a:rPr>
              <a:t>Logos #3</a:t>
            </a:r>
            <a:endParaRPr lang="en-US" b="1" dirty="0">
              <a:ln>
                <a:prstDash val="solid"/>
              </a:ln>
              <a:solidFill>
                <a:srgbClr val="1E4213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350" y="1146886"/>
            <a:ext cx="10972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Earn up to $500 if you can name the car company each logo is from.</a:t>
            </a:r>
            <a:endParaRPr lang="en-US" dirty="0"/>
          </a:p>
        </p:txBody>
      </p:sp>
      <p:pic>
        <p:nvPicPr>
          <p:cNvPr id="3076" name="Picture 4" descr="http://t3.gstatic.com/images?q=tbn:ANd9GcS9otIlRfhyvZpB_c8X266EhVcqLNPVnJfAoa1lxGFs10hF_6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30" y="3064218"/>
            <a:ext cx="204813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t3.gstatic.com/images?q=tbn:ANd9GcS9otIlRfhyvZpB_c8X266EhVcqLNPVnJfAoa1lxGFs10hF_6a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1" b="29629"/>
          <a:stretch/>
        </p:blipFill>
        <p:spPr bwMode="auto">
          <a:xfrm>
            <a:off x="4449330" y="3902418"/>
            <a:ext cx="2048132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4.bp.blogspot.com/-8EHIoCJ3lRc/USeF1Hi9SrI/AAAAAAAACPY/8vmwcyiVBPk/s1600/Porsche-Logo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694" y="2153289"/>
            <a:ext cx="228908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4.bp.blogspot.com/-8EHIoCJ3lRc/USeF1Hi9SrI/AAAAAAAACPY/8vmwcyiVBPk/s1600/Porsche-Logo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24711"/>
          <a:stretch/>
        </p:blipFill>
        <p:spPr bwMode="auto">
          <a:xfrm>
            <a:off x="9705693" y="2762890"/>
            <a:ext cx="2289089" cy="15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3.bp.blogspot.com/-JhDSUrKG2T0/USddJ9-ed-I/AAAAAAAACFg/ndViNY366i8/s1600/Lincoln_Log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16511" r="10086" b="12289"/>
          <a:stretch/>
        </p:blipFill>
        <p:spPr bwMode="auto">
          <a:xfrm>
            <a:off x="303903" y="2422137"/>
            <a:ext cx="3428507" cy="23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://3.bp.blogspot.com/-JhDSUrKG2T0/USddJ9-ed-I/AAAAAAAACFg/ndViNY366i8/s1600/Lincoln_Log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23200" r="10086" b="47889"/>
          <a:stretch/>
        </p:blipFill>
        <p:spPr bwMode="auto">
          <a:xfrm>
            <a:off x="303903" y="2644232"/>
            <a:ext cx="3428507" cy="9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wallpapers-junction.com/Logos/Images/Audi-Logo-Wallpaper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" b="13118"/>
          <a:stretch/>
        </p:blipFill>
        <p:spPr bwMode="auto">
          <a:xfrm>
            <a:off x="3127588" y="1910996"/>
            <a:ext cx="3137634" cy="187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://www.wallpapers-junction.com/Logos/Images/Audi-Logo-Wallpaper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0" t="7225" r="25662" b="43898"/>
          <a:stretch/>
        </p:blipFill>
        <p:spPr bwMode="auto">
          <a:xfrm>
            <a:off x="4121905" y="1914712"/>
            <a:ext cx="1338146" cy="114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zeroto60times.com/blog/wp-content/uploads/2013/02/buick-cars-logo-emble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02" y="2041096"/>
            <a:ext cx="2865863" cy="28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www.zeroto60times.com/blog/wp-content/uploads/2013/02/buick-cars-logo-emble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6" b="49586"/>
          <a:stretch/>
        </p:blipFill>
        <p:spPr bwMode="auto">
          <a:xfrm>
            <a:off x="6841902" y="3158791"/>
            <a:ext cx="2865863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1E421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307489" y="5791200"/>
            <a:ext cx="2435712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1E4213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1E4213"/>
              </a:solidFill>
              <a:latin typeface="Action Man" pitchFamily="2" charset="0"/>
            </a:endParaRPr>
          </a:p>
        </p:txBody>
      </p:sp>
      <p:sp>
        <p:nvSpPr>
          <p:cNvPr id="19" name="Action Button: Home 18">
            <a:hlinkClick r:id="rId11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2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1E4213"/>
                </a:solidFill>
                <a:effectLst/>
                <a:latin typeface="Gobold" panose="02000500000000000000" pitchFamily="2" charset="0"/>
              </a:rPr>
              <a:t>Logos #4</a:t>
            </a:r>
            <a:endParaRPr lang="en-US" b="1" dirty="0">
              <a:ln>
                <a:prstDash val="solid"/>
              </a:ln>
              <a:solidFill>
                <a:srgbClr val="1E4213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43600" y="1600201"/>
            <a:ext cx="4267200" cy="152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/>
              <a:t>Can you identify the logo?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34290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Paramount Pictures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9266" name="Picture 2" descr="http://whatisthepyramid.com/wp-content/uploads/2010/02/paramount.jpg"/>
          <p:cNvPicPr>
            <a:picLocks noChangeAspect="1" noChangeArrowheads="1"/>
          </p:cNvPicPr>
          <p:nvPr/>
        </p:nvPicPr>
        <p:blipFill>
          <a:blip r:embed="rId4" cstate="print"/>
          <a:srcRect l="27429" r="24571"/>
          <a:stretch>
            <a:fillRect/>
          </a:stretch>
        </p:blipFill>
        <p:spPr bwMode="auto">
          <a:xfrm>
            <a:off x="2209800" y="1447801"/>
            <a:ext cx="3200400" cy="3638551"/>
          </a:xfrm>
          <a:prstGeom prst="rect">
            <a:avLst/>
          </a:prstGeom>
          <a:noFill/>
        </p:spPr>
      </p:pic>
      <p:pic>
        <p:nvPicPr>
          <p:cNvPr id="13" name="Picture 2" descr="http://whatisthepyramid.com/wp-content/uploads/2010/02/paramount.jpg"/>
          <p:cNvPicPr>
            <a:picLocks noChangeAspect="1" noChangeArrowheads="1"/>
          </p:cNvPicPr>
          <p:nvPr/>
        </p:nvPicPr>
        <p:blipFill>
          <a:blip r:embed="rId4" cstate="print"/>
          <a:srcRect l="41143" t="14660" r="39428" b="76963"/>
          <a:stretch>
            <a:fillRect/>
          </a:stretch>
        </p:blipFill>
        <p:spPr bwMode="auto">
          <a:xfrm>
            <a:off x="3124200" y="1981200"/>
            <a:ext cx="1295400" cy="304800"/>
          </a:xfrm>
          <a:prstGeom prst="rect">
            <a:avLst/>
          </a:prstGeom>
          <a:noFill/>
        </p:spPr>
      </p:pic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1E421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1E4213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1E4213"/>
              </a:solidFill>
              <a:latin typeface="Action Man" pitchFamily="2" charset="0"/>
            </a:endParaRPr>
          </a:p>
        </p:txBody>
      </p:sp>
      <p:sp>
        <p:nvSpPr>
          <p:cNvPr id="15" name="Action Button: Home 14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3446"/>
            <a:ext cx="12192000" cy="12756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772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2F4E4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2F4E4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1237200" y="1417638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584E6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ction Man" pitchFamily="2" charset="0"/>
              </a:rPr>
              <a:t>1</a:t>
            </a:r>
            <a:endParaRPr lang="en-US" sz="65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ction Man" pitchFamily="2" charset="0"/>
            </a:endParaRP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6858000" y="1478967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584E6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ction Man" pitchFamily="2" charset="0"/>
              </a:rPr>
              <a:t>3</a:t>
            </a:r>
            <a:endParaRPr lang="en-US" sz="65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ction Man" pitchFamily="2" charset="0"/>
            </a:endParaRP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3983040" y="1467313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584E6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ction Man" pitchFamily="2" charset="0"/>
              </a:rPr>
              <a:t>2</a:t>
            </a:r>
            <a:endParaRPr lang="en-US" sz="65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ction Man" pitchFamily="2" charset="0"/>
            </a:endParaRP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9790797" y="1536523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584E6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ction Man" pitchFamily="2" charset="0"/>
              </a:rPr>
              <a:t>4</a:t>
            </a:r>
            <a:endParaRPr lang="en-US" sz="65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ction Man" pitchFamily="2" charset="0"/>
            </a:endParaRPr>
          </a:p>
        </p:txBody>
      </p:sp>
      <p:sp>
        <p:nvSpPr>
          <p:cNvPr id="9" name="Oval 8">
            <a:hlinkClick r:id="rId8" action="ppaction://hlinksldjump"/>
          </p:cNvPr>
          <p:cNvSpPr/>
          <p:nvPr/>
        </p:nvSpPr>
        <p:spPr>
          <a:xfrm>
            <a:off x="2514600" y="3060523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584E6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ction Man" pitchFamily="2" charset="0"/>
              </a:rPr>
              <a:t>5</a:t>
            </a:r>
            <a:endParaRPr lang="en-US" sz="65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ction Man" pitchFamily="2" charset="0"/>
            </a:endParaRPr>
          </a:p>
        </p:txBody>
      </p:sp>
      <p:sp>
        <p:nvSpPr>
          <p:cNvPr id="10" name="Oval 9">
            <a:hlinkClick r:id="rId9" action="ppaction://hlinksldjump"/>
          </p:cNvPr>
          <p:cNvSpPr/>
          <p:nvPr/>
        </p:nvSpPr>
        <p:spPr>
          <a:xfrm>
            <a:off x="5471160" y="308536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584E6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ction Man" pitchFamily="2" charset="0"/>
              </a:rPr>
              <a:t>6</a:t>
            </a:r>
            <a:endParaRPr lang="en-US" sz="65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ction Man" pitchFamily="2" charset="0"/>
            </a:endParaRPr>
          </a:p>
        </p:txBody>
      </p:sp>
      <p:sp>
        <p:nvSpPr>
          <p:cNvPr id="11" name="Action Button: Home 10">
            <a:hlinkClick r:id="rId10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11" action="ppaction://hlinksldjump"/>
          </p:cNvPr>
          <p:cNvSpPr/>
          <p:nvPr/>
        </p:nvSpPr>
        <p:spPr>
          <a:xfrm>
            <a:off x="8403957" y="3007608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584E6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ction Man" pitchFamily="2" charset="0"/>
              </a:rPr>
              <a:t>7</a:t>
            </a:r>
            <a:endParaRPr lang="en-US" sz="65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ction Man" pitchFamily="2" charset="0"/>
            </a:endParaRPr>
          </a:p>
        </p:txBody>
      </p:sp>
      <p:sp>
        <p:nvSpPr>
          <p:cNvPr id="13" name="Oval 12">
            <a:hlinkClick r:id="rId12" action="ppaction://hlinksldjump"/>
          </p:cNvPr>
          <p:cNvSpPr/>
          <p:nvPr/>
        </p:nvSpPr>
        <p:spPr>
          <a:xfrm>
            <a:off x="3983040" y="4727084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584E6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ction Man" pitchFamily="2" charset="0"/>
              </a:rPr>
              <a:t>8</a:t>
            </a:r>
            <a:endParaRPr lang="en-US" sz="65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ction Man" pitchFamily="2" charset="0"/>
            </a:endParaRPr>
          </a:p>
        </p:txBody>
      </p:sp>
      <p:sp>
        <p:nvSpPr>
          <p:cNvPr id="14" name="Oval 13">
            <a:hlinkClick r:id="rId13" action="ppaction://hlinksldjump"/>
          </p:cNvPr>
          <p:cNvSpPr/>
          <p:nvPr/>
        </p:nvSpPr>
        <p:spPr>
          <a:xfrm>
            <a:off x="7010400" y="4727084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584E6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ction Man" pitchFamily="2" charset="0"/>
              </a:rPr>
              <a:t>9</a:t>
            </a:r>
            <a:endParaRPr lang="en-US" sz="65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ction M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urgerbusiness.com/wp-content/uploads/NewWendys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71" y="1015493"/>
            <a:ext cx="497999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burgerbusiness.com/wp-content/uploads/NewWendys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5" r="66976" b="50281"/>
          <a:stretch/>
        </p:blipFill>
        <p:spPr bwMode="auto">
          <a:xfrm>
            <a:off x="3532850" y="1723479"/>
            <a:ext cx="1644570" cy="13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1E4213"/>
                </a:solidFill>
                <a:effectLst/>
                <a:latin typeface="Gobold" panose="02000500000000000000" pitchFamily="2" charset="0"/>
              </a:rPr>
              <a:t>Logos #5</a:t>
            </a:r>
            <a:endParaRPr lang="en-US" b="1" dirty="0">
              <a:ln>
                <a:prstDash val="solid"/>
              </a:ln>
              <a:solidFill>
                <a:srgbClr val="1E4213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4038600" cy="91609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Name the logo for $100 points a piece.</a:t>
            </a:r>
          </a:p>
          <a:p>
            <a:endParaRPr lang="en-US" i="1" dirty="0"/>
          </a:p>
        </p:txBody>
      </p:sp>
      <p:pic>
        <p:nvPicPr>
          <p:cNvPr id="1036" name="Picture 12" descr="http://www.hpba.org/members/member-benefits/UPS2012.jpg/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49" y="1417638"/>
            <a:ext cx="2901643" cy="350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://www.hpba.org/members/member-benefits/UPS2012.jpg/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2" t="26109" b="26022"/>
          <a:stretch/>
        </p:blipFill>
        <p:spPr bwMode="auto">
          <a:xfrm>
            <a:off x="6507874" y="2330499"/>
            <a:ext cx="955167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expblog.files.wordpress.com/2013/08/lego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22" y="1226198"/>
            <a:ext cx="3885004" cy="388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lexpblog.files.wordpress.com/2013/08/lego_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3" t="54489" r="27410" b="25251"/>
          <a:stretch/>
        </p:blipFill>
        <p:spPr bwMode="auto">
          <a:xfrm>
            <a:off x="6106046" y="3349137"/>
            <a:ext cx="520861" cy="7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ssets.mozilla.org/Brands-Logos/Firefox/logo-only/firefox_logo-only_RGB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11116" r="13720" b="12432"/>
          <a:stretch/>
        </p:blipFill>
        <p:spPr bwMode="auto">
          <a:xfrm>
            <a:off x="243772" y="1609322"/>
            <a:ext cx="3280399" cy="311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assets.mozilla.org/Brands-Logos/Firefox/logo-only/firefox_logo-only_RGB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0" t="30028" r="43489" b="55028"/>
          <a:stretch/>
        </p:blipFill>
        <p:spPr bwMode="auto">
          <a:xfrm>
            <a:off x="1583767" y="2371321"/>
            <a:ext cx="685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nasa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392" y="995460"/>
            <a:ext cx="4690399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Image result for nasa log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35992" r="37834" b="40707"/>
          <a:stretch/>
        </p:blipFill>
        <p:spPr bwMode="auto">
          <a:xfrm>
            <a:off x="9672177" y="2407883"/>
            <a:ext cx="6096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>
            <a:hlinkClick r:id="rId12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1E421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365911" y="5772374"/>
            <a:ext cx="2435712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1E4213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1E4213"/>
              </a:solidFill>
              <a:latin typeface="Action Man" pitchFamily="2" charset="0"/>
            </a:endParaRPr>
          </a:p>
        </p:txBody>
      </p:sp>
      <p:sp>
        <p:nvSpPr>
          <p:cNvPr id="24" name="Action Button: Home 23">
            <a:hlinkClick r:id="rId13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4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1E4213"/>
                </a:solidFill>
                <a:effectLst/>
                <a:latin typeface="Gobold" panose="02000500000000000000" pitchFamily="2" charset="0"/>
              </a:rPr>
              <a:t>Logos #6</a:t>
            </a:r>
            <a:endParaRPr lang="en-US" b="1" dirty="0">
              <a:ln>
                <a:prstDash val="solid"/>
              </a:ln>
              <a:solidFill>
                <a:srgbClr val="1E4213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28800" y="1272699"/>
            <a:ext cx="7848600" cy="1524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4000" dirty="0"/>
              <a:t>What NFL team is the only team to have their logo displayed on only one side of the helmet?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2244762" y="2796699"/>
            <a:ext cx="434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800" dirty="0"/>
              <a:t>Pittsburg Steelers</a:t>
            </a:r>
          </a:p>
          <a:p>
            <a:pPr marL="342900" indent="-342900">
              <a:buAutoNum type="alphaUcPeriod"/>
            </a:pPr>
            <a:r>
              <a:rPr lang="en-US" sz="2800" dirty="0"/>
              <a:t>Cleveland Browns</a:t>
            </a:r>
          </a:p>
          <a:p>
            <a:pPr marL="342900" indent="-342900">
              <a:buAutoNum type="alphaUcPeriod"/>
            </a:pPr>
            <a:r>
              <a:rPr lang="en-US" sz="2800" dirty="0"/>
              <a:t>New York Giants</a:t>
            </a:r>
          </a:p>
          <a:p>
            <a:pPr marL="342900" indent="-342900">
              <a:buAutoNum type="alphaUcPeriod"/>
            </a:pPr>
            <a:r>
              <a:rPr lang="en-US" sz="2800" dirty="0"/>
              <a:t>Denver Broncos</a:t>
            </a:r>
          </a:p>
          <a:p>
            <a:pPr marL="342900" indent="-342900">
              <a:buAutoNum type="alphaUcPeriod"/>
            </a:pPr>
            <a:r>
              <a:rPr lang="en-US" sz="2800" dirty="0"/>
              <a:t>San Francisco 49ers</a:t>
            </a:r>
            <a:endParaRPr lang="en-US" sz="2800" dirty="0"/>
          </a:p>
        </p:txBody>
      </p:sp>
      <p:pic>
        <p:nvPicPr>
          <p:cNvPr id="118786" name="Picture 2" descr="http://www.sportsblink.com/product_images/pittsburgh-steelers-replica-mini-helmet-33496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451" y="2410734"/>
            <a:ext cx="2834640" cy="2362200"/>
          </a:xfrm>
          <a:prstGeom prst="rect">
            <a:avLst/>
          </a:prstGeom>
          <a:noFill/>
        </p:spPr>
      </p:pic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1E421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1E4213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1E4213"/>
              </a:solidFill>
              <a:latin typeface="Action Man" pitchFamily="2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8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1E4213"/>
                </a:solidFill>
                <a:effectLst/>
                <a:latin typeface="Gobold" panose="02000500000000000000" pitchFamily="2" charset="0"/>
              </a:rPr>
              <a:t>Logos #7</a:t>
            </a:r>
            <a:endParaRPr lang="en-US" b="1" dirty="0">
              <a:ln>
                <a:prstDash val="solid"/>
              </a:ln>
              <a:solidFill>
                <a:srgbClr val="1E4213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314452"/>
            <a:ext cx="11963400" cy="31241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Name the team associated with each sports logo—you get $100 for each correct answer. (You have to name the </a:t>
            </a:r>
            <a:r>
              <a:rPr lang="en-US" u="sng" dirty="0" smtClean="0"/>
              <a:t>city</a:t>
            </a:r>
            <a:r>
              <a:rPr lang="en-US" dirty="0" smtClean="0"/>
              <a:t> </a:t>
            </a:r>
            <a:r>
              <a:rPr lang="en-US" i="1" dirty="0" smtClean="0"/>
              <a:t>and</a:t>
            </a:r>
            <a:r>
              <a:rPr lang="en-US" dirty="0" smtClean="0"/>
              <a:t> </a:t>
            </a:r>
            <a:r>
              <a:rPr lang="en-US" u="sng" dirty="0" smtClean="0"/>
              <a:t>team name </a:t>
            </a:r>
            <a:r>
              <a:rPr lang="en-US" dirty="0" smtClean="0"/>
              <a:t>to get it right.)</a:t>
            </a:r>
          </a:p>
          <a:p>
            <a:endParaRPr lang="en-US" dirty="0"/>
          </a:p>
        </p:txBody>
      </p:sp>
      <p:pic>
        <p:nvPicPr>
          <p:cNvPr id="6" name="Picture 2" descr="http://t0.gstatic.com/images?q=tbn:IUCg2lf94is1TM:http://www.kycollectiblesonline.com/images/bengals_logo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1" y="3505201"/>
            <a:ext cx="1038225" cy="1066801"/>
          </a:xfrm>
          <a:prstGeom prst="rect">
            <a:avLst/>
          </a:prstGeom>
          <a:noFill/>
        </p:spPr>
      </p:pic>
      <p:pic>
        <p:nvPicPr>
          <p:cNvPr id="7" name="Picture 4" descr="http://www.fansdontletfansdrivedrunk.org/images/Titan-mark-1-c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505200"/>
            <a:ext cx="1524000" cy="10744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905000" y="45720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Cincinnati Bengals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4495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Tennessee </a:t>
            </a:r>
          </a:p>
          <a:p>
            <a:pPr algn="ctr"/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Titans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000" y="4648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Tampa Bay Buccaneers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4419601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Phoenix Suns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7800" y="4495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Memphis Grizzlies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7762" name="Picture 2" descr="http://upload.wikimedia.org/wikipedia/en/thumb/a/a2/Tampa_Bay_Buccaneers_logo.svg/218px-Tampa_Bay_Buccaneers_logo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429001"/>
            <a:ext cx="1371600" cy="1258349"/>
          </a:xfrm>
          <a:prstGeom prst="rect">
            <a:avLst/>
          </a:prstGeom>
          <a:noFill/>
        </p:spPr>
      </p:pic>
      <p:pic>
        <p:nvPicPr>
          <p:cNvPr id="130050" name="Picture 2" descr="http://images.mylot.com/userImages/images/postphotos/1639251.png"/>
          <p:cNvPicPr>
            <a:picLocks noChangeAspect="1" noChangeArrowheads="1"/>
          </p:cNvPicPr>
          <p:nvPr/>
        </p:nvPicPr>
        <p:blipFill>
          <a:blip r:embed="rId8" cstate="print"/>
          <a:srcRect l="12000" b="33981"/>
          <a:stretch>
            <a:fillRect/>
          </a:stretch>
        </p:blipFill>
        <p:spPr bwMode="auto">
          <a:xfrm>
            <a:off x="6781800" y="3124200"/>
            <a:ext cx="1676400" cy="1295400"/>
          </a:xfrm>
          <a:prstGeom prst="rect">
            <a:avLst/>
          </a:prstGeom>
          <a:noFill/>
        </p:spPr>
      </p:pic>
      <p:pic>
        <p:nvPicPr>
          <p:cNvPr id="132098" name="Picture 2" descr="http://t3.gstatic.com/images?q=tbn:ANd9GcSNH4sYXfugTc_lUSEHuYqO4eDI42fJVh2cFnd1EFH58zFN-dKBE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1600" y="3048001"/>
            <a:ext cx="1333500" cy="1333501"/>
          </a:xfrm>
          <a:prstGeom prst="rect">
            <a:avLst/>
          </a:prstGeom>
          <a:noFill/>
        </p:spPr>
      </p:pic>
      <p:sp>
        <p:nvSpPr>
          <p:cNvPr id="18" name="Rounded Rectangle 17">
            <a:hlinkClick r:id="rId10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1E421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07489" y="5791200"/>
            <a:ext cx="23595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1E4213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1E4213"/>
              </a:solidFill>
              <a:latin typeface="Action Man" pitchFamily="2" charset="0"/>
            </a:endParaRPr>
          </a:p>
        </p:txBody>
      </p:sp>
      <p:sp>
        <p:nvSpPr>
          <p:cNvPr id="20" name="Action Button: Home 19">
            <a:hlinkClick r:id="rId11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2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1E4213"/>
                </a:solidFill>
                <a:effectLst/>
                <a:latin typeface="Gobold" panose="02000500000000000000" pitchFamily="2" charset="0"/>
              </a:rPr>
              <a:t>Logos #8</a:t>
            </a:r>
            <a:endParaRPr lang="en-US" b="1" dirty="0">
              <a:ln>
                <a:prstDash val="solid"/>
              </a:ln>
              <a:solidFill>
                <a:srgbClr val="1E4213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Name the logo for $100 points a piece.</a:t>
            </a:r>
          </a:p>
          <a:p>
            <a:endParaRPr lang="en-US" dirty="0"/>
          </a:p>
        </p:txBody>
      </p:sp>
      <p:pic>
        <p:nvPicPr>
          <p:cNvPr id="148486" name="Picture 6" descr="http://telematicsnews.files.wordpress.com/2009/06/progressive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1" y="2667001"/>
            <a:ext cx="7915275" cy="2085975"/>
          </a:xfrm>
          <a:prstGeom prst="rect">
            <a:avLst/>
          </a:prstGeom>
          <a:noFill/>
        </p:spPr>
      </p:pic>
      <p:pic>
        <p:nvPicPr>
          <p:cNvPr id="26" name="Picture 6" descr="http://telematicsnews.files.wordpress.com/2009/06/progressive-logo.jpg"/>
          <p:cNvPicPr>
            <a:picLocks noChangeAspect="1" noChangeArrowheads="1"/>
          </p:cNvPicPr>
          <p:nvPr/>
        </p:nvPicPr>
        <p:blipFill>
          <a:blip r:embed="rId4" cstate="print"/>
          <a:srcRect l="30806" t="25571" r="58604" b="23288"/>
          <a:stretch>
            <a:fillRect/>
          </a:stretch>
        </p:blipFill>
        <p:spPr bwMode="auto">
          <a:xfrm>
            <a:off x="4943475" y="3200400"/>
            <a:ext cx="838200" cy="1066800"/>
          </a:xfrm>
          <a:prstGeom prst="rect">
            <a:avLst/>
          </a:prstGeom>
          <a:noFill/>
        </p:spPr>
      </p:pic>
      <p:pic>
        <p:nvPicPr>
          <p:cNvPr id="148484" name="Picture 4" descr="http://s3.amazonaws.com/bzzagent-bzzscapes-prod/burger-king-logo-lr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1" y="1828801"/>
            <a:ext cx="3476625" cy="3476625"/>
          </a:xfrm>
          <a:prstGeom prst="rect">
            <a:avLst/>
          </a:prstGeom>
          <a:noFill/>
        </p:spPr>
      </p:pic>
      <p:pic>
        <p:nvPicPr>
          <p:cNvPr id="29" name="Picture 4" descr="http://s3.amazonaws.com/bzzagent-bzzscapes-prod/burger-king-logo-lrg.png"/>
          <p:cNvPicPr>
            <a:picLocks noChangeAspect="1" noChangeArrowheads="1"/>
          </p:cNvPicPr>
          <p:nvPr/>
        </p:nvPicPr>
        <p:blipFill>
          <a:blip r:embed="rId5" cstate="print"/>
          <a:srcRect l="37260" t="26301" r="49589" b="53973"/>
          <a:stretch>
            <a:fillRect/>
          </a:stretch>
        </p:blipFill>
        <p:spPr bwMode="auto">
          <a:xfrm>
            <a:off x="7315200" y="2743200"/>
            <a:ext cx="457200" cy="685800"/>
          </a:xfrm>
          <a:prstGeom prst="rect">
            <a:avLst/>
          </a:prstGeom>
          <a:noFill/>
        </p:spPr>
      </p:pic>
      <p:pic>
        <p:nvPicPr>
          <p:cNvPr id="28" name="Picture 2" descr="http://www.heswallinflatables.co.uk/images/barbie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733800"/>
            <a:ext cx="2724150" cy="1504950"/>
          </a:xfrm>
          <a:prstGeom prst="rect">
            <a:avLst/>
          </a:prstGeom>
          <a:noFill/>
        </p:spPr>
      </p:pic>
      <p:pic>
        <p:nvPicPr>
          <p:cNvPr id="27" name="Picture 2" descr="http://www.heswallinflatables.co.uk/images/barbieLogo.gif"/>
          <p:cNvPicPr>
            <a:picLocks noChangeAspect="1" noChangeArrowheads="1"/>
          </p:cNvPicPr>
          <p:nvPr/>
        </p:nvPicPr>
        <p:blipFill>
          <a:blip r:embed="rId6" cstate="print"/>
          <a:srcRect l="78322" t="15190" b="39241"/>
          <a:stretch>
            <a:fillRect/>
          </a:stretch>
        </p:blipFill>
        <p:spPr bwMode="auto">
          <a:xfrm>
            <a:off x="5257800" y="3962400"/>
            <a:ext cx="590550" cy="685800"/>
          </a:xfrm>
          <a:prstGeom prst="rect">
            <a:avLst/>
          </a:prstGeom>
          <a:noFill/>
        </p:spPr>
      </p:pic>
      <p:pic>
        <p:nvPicPr>
          <p:cNvPr id="131074" name="Picture 2" descr="http://multivu.prnewswire.com/mnr/axedirtcathlon/50132/images/logo.gif"/>
          <p:cNvPicPr>
            <a:picLocks noChangeAspect="1" noChangeArrowheads="1"/>
          </p:cNvPicPr>
          <p:nvPr/>
        </p:nvPicPr>
        <p:blipFill>
          <a:blip r:embed="rId7" cstate="print"/>
          <a:srcRect b="20000"/>
          <a:stretch>
            <a:fillRect/>
          </a:stretch>
        </p:blipFill>
        <p:spPr bwMode="auto">
          <a:xfrm>
            <a:off x="3124200" y="2133600"/>
            <a:ext cx="3665220" cy="1981200"/>
          </a:xfrm>
          <a:prstGeom prst="rect">
            <a:avLst/>
          </a:prstGeom>
          <a:noFill/>
        </p:spPr>
      </p:pic>
      <p:pic>
        <p:nvPicPr>
          <p:cNvPr id="18" name="Picture 2" descr="http://multivu.prnewswire.com/mnr/axedirtcathlon/50132/images/logo.gif"/>
          <p:cNvPicPr>
            <a:picLocks noChangeAspect="1" noChangeArrowheads="1"/>
          </p:cNvPicPr>
          <p:nvPr/>
        </p:nvPicPr>
        <p:blipFill>
          <a:blip r:embed="rId7" cstate="print"/>
          <a:srcRect l="16632" t="30769" r="58420" b="38462"/>
          <a:stretch>
            <a:fillRect/>
          </a:stretch>
        </p:blipFill>
        <p:spPr bwMode="auto">
          <a:xfrm>
            <a:off x="3733800" y="2895600"/>
            <a:ext cx="914400" cy="762000"/>
          </a:xfrm>
          <a:prstGeom prst="rect">
            <a:avLst/>
          </a:prstGeom>
          <a:noFill/>
        </p:spPr>
      </p:pic>
      <p:pic>
        <p:nvPicPr>
          <p:cNvPr id="2050" name="Picture 2" descr="http://www.metrowestres.com/wp-content/uploads/2011/06/ikea-logo-e1309384431670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333624"/>
            <a:ext cx="626745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metrowestres.com/wp-content/uploads/2011/06/ikea-logo-e1309384431670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9" r="45289"/>
          <a:stretch/>
        </p:blipFill>
        <p:spPr bwMode="auto">
          <a:xfrm>
            <a:off x="4873592" y="2333624"/>
            <a:ext cx="974758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hlinkClick r:id="rId10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1E421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307489" y="5791200"/>
            <a:ext cx="23595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1E4213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1E4213"/>
              </a:solidFill>
              <a:latin typeface="Action Man" pitchFamily="2" charset="0"/>
            </a:endParaRPr>
          </a:p>
        </p:txBody>
      </p:sp>
      <p:sp>
        <p:nvSpPr>
          <p:cNvPr id="21" name="Action Button: Home 20">
            <a:hlinkClick r:id="rId11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2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1E4213"/>
                </a:solidFill>
                <a:effectLst/>
                <a:latin typeface="Gobold" panose="02000500000000000000" pitchFamily="2" charset="0"/>
              </a:rPr>
              <a:t>Logos #9</a:t>
            </a:r>
            <a:endParaRPr lang="en-US" b="1" dirty="0">
              <a:ln>
                <a:prstDash val="solid"/>
              </a:ln>
              <a:solidFill>
                <a:srgbClr val="1E4213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04" y="366835"/>
            <a:ext cx="3740628" cy="152466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Name movie logo for $100 each!</a:t>
            </a:r>
          </a:p>
          <a:p>
            <a:endParaRPr lang="en-US" dirty="0"/>
          </a:p>
        </p:txBody>
      </p:sp>
      <p:pic>
        <p:nvPicPr>
          <p:cNvPr id="7" name="Picture 2" descr="http://schmoesknow.com/wp-content/uploads/2014/06/jurassic-world-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58" y="1489535"/>
            <a:ext cx="4820480" cy="320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cphoenix.net/wp-content/uploads/2015/04/poster212x31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505" y="299656"/>
            <a:ext cx="3164050" cy="474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ncphoenix.net/wp-content/uploads/2015/04/poster212x31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5" t="65325" r="54485" b="26701"/>
          <a:stretch/>
        </p:blipFill>
        <p:spPr bwMode="auto">
          <a:xfrm>
            <a:off x="9601200" y="3406361"/>
            <a:ext cx="473022" cy="37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schmoesknow.com/wp-content/uploads/2014/06/jurassic-world-20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2" t="46544" r="54931" b="39211"/>
          <a:stretch/>
        </p:blipFill>
        <p:spPr bwMode="auto">
          <a:xfrm>
            <a:off x="4943019" y="2983371"/>
            <a:ext cx="76200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iskingdom.com/wp-content/uploads/2015/08/inside-out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28" y="1676400"/>
            <a:ext cx="3587302" cy="333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diskingdom.com/wp-content/uploads/2015/08/inside-out-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5" t="46914" r="48283" b="39924"/>
          <a:stretch/>
        </p:blipFill>
        <p:spPr bwMode="auto">
          <a:xfrm>
            <a:off x="5334000" y="3221078"/>
            <a:ext cx="614580" cy="4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alph breaks the intern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/>
          <a:stretch/>
        </p:blipFill>
        <p:spPr bwMode="auto">
          <a:xfrm>
            <a:off x="8602520" y="383808"/>
            <a:ext cx="327824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ralph breaks the interne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16093" r="68155" b="77240"/>
          <a:stretch/>
        </p:blipFill>
        <p:spPr bwMode="auto">
          <a:xfrm>
            <a:off x="8602520" y="1160803"/>
            <a:ext cx="9412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sol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12" y="1603311"/>
            <a:ext cx="3464104" cy="30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Image result for sol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9" r="37232" b="33535"/>
          <a:stretch/>
        </p:blipFill>
        <p:spPr bwMode="auto">
          <a:xfrm>
            <a:off x="6198162" y="1595973"/>
            <a:ext cx="228600" cy="201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1E421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Logos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307489" y="5791200"/>
            <a:ext cx="23595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1E4213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1E4213"/>
              </a:solidFill>
              <a:latin typeface="Action Man" pitchFamily="2" charset="0"/>
            </a:endParaRPr>
          </a:p>
        </p:txBody>
      </p:sp>
      <p:sp>
        <p:nvSpPr>
          <p:cNvPr id="31" name="Action Button: Home 30">
            <a:hlinkClick r:id="rId11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2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1764"/>
            <a:ext cx="10972800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 smtClean="0">
                <a:ln>
                  <a:prstDash val="solid"/>
                </a:ln>
                <a:solidFill>
                  <a:srgbClr val="756882"/>
                </a:solidFill>
                <a:effectLst/>
                <a:latin typeface="Gobold" panose="02000500000000000000" pitchFamily="2" charset="0"/>
              </a:rPr>
              <a:t>General</a:t>
            </a:r>
            <a:r>
              <a:rPr lang="en-US" b="1" dirty="0" smtClean="0">
                <a:ln>
                  <a:prstDash val="solid"/>
                </a:ln>
                <a:solidFill>
                  <a:srgbClr val="756882"/>
                </a:solidFill>
                <a:latin typeface="Gobold" panose="02000500000000000000" pitchFamily="2" charset="0"/>
              </a:rPr>
              <a:t> Marketing #1</a:t>
            </a:r>
            <a:endParaRPr lang="en-US" b="1" dirty="0">
              <a:ln>
                <a:prstDash val="solid"/>
              </a:ln>
              <a:solidFill>
                <a:srgbClr val="756882"/>
              </a:solidFill>
              <a:latin typeface="Gobold" panose="02000500000000000000" pitchFamily="2" charset="0"/>
            </a:endParaRPr>
          </a:p>
        </p:txBody>
      </p:sp>
      <p:sp>
        <p:nvSpPr>
          <p:cNvPr id="5" name="Rounded Rectangle 4">
            <a:hlinkClick r:id="rId3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75688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81200" y="1186546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4000" dirty="0"/>
              <a:t>Name up to five demographics target markets are aiming at. Example: Age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313791" y="2821893"/>
            <a:ext cx="7924800" cy="1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Gender, Level of Income, Education, Lifestyle, Race, Social Class, Religion, Profession, Marital Status, Geographical Location, Interests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56882"/>
                </a:solidFill>
                <a:latin typeface="Action Man" pitchFamily="2" charset="0"/>
              </a:rPr>
              <a:t>$100+</a:t>
            </a:r>
            <a:endParaRPr lang="en-US" sz="6000" dirty="0">
              <a:solidFill>
                <a:srgbClr val="756882"/>
              </a:solidFill>
              <a:latin typeface="Action Man" pitchFamily="2" charset="0"/>
            </a:endParaRPr>
          </a:p>
        </p:txBody>
      </p:sp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53446"/>
            <a:ext cx="12192000" cy="127560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995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Miscellaneous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2971800" y="12954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DB7B1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 w="11430"/>
                <a:solidFill>
                  <a:srgbClr val="DB7B1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sland of Misfit Toys" pitchFamily="2" charset="0"/>
              </a:rPr>
              <a:t>1</a:t>
            </a:r>
            <a:endParaRPr lang="en-US" sz="6500" b="1" dirty="0">
              <a:ln w="11430"/>
              <a:solidFill>
                <a:srgbClr val="DB7B1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sland of Misfit Toys" pitchFamily="2" charset="0"/>
            </a:endParaRP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5105400" y="12954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DB7B1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 w="11430"/>
                <a:solidFill>
                  <a:srgbClr val="DB7B1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sland of Misfit Toys" pitchFamily="2" charset="0"/>
              </a:rPr>
              <a:t>2</a:t>
            </a:r>
            <a:endParaRPr lang="en-US" sz="6500" b="1" dirty="0">
              <a:ln w="11430"/>
              <a:solidFill>
                <a:srgbClr val="DB7B1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sland of Misfit Toys" pitchFamily="2" charset="0"/>
            </a:endParaRP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7239000" y="13716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DB7B1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 w="11430"/>
                <a:solidFill>
                  <a:srgbClr val="DB7B1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sland of Misfit Toys" pitchFamily="2" charset="0"/>
              </a:rPr>
              <a:t>3</a:t>
            </a:r>
            <a:endParaRPr lang="en-US" sz="6500" b="1" dirty="0">
              <a:ln w="11430"/>
              <a:solidFill>
                <a:srgbClr val="DB7B1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sland of Misfit Toys" pitchFamily="2" charset="0"/>
            </a:endParaRPr>
          </a:p>
        </p:txBody>
      </p:sp>
      <p:sp>
        <p:nvSpPr>
          <p:cNvPr id="16" name="Oval 15">
            <a:hlinkClick r:id="rId8" action="ppaction://hlinksldjump"/>
          </p:cNvPr>
          <p:cNvSpPr/>
          <p:nvPr/>
        </p:nvSpPr>
        <p:spPr>
          <a:xfrm>
            <a:off x="2971800" y="3143816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DB7B1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 w="11430"/>
                <a:solidFill>
                  <a:srgbClr val="DB7B1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sland of Misfit Toys" pitchFamily="2" charset="0"/>
              </a:rPr>
              <a:t>4</a:t>
            </a:r>
            <a:endParaRPr lang="en-US" sz="6500" b="1" dirty="0">
              <a:ln w="11430"/>
              <a:solidFill>
                <a:srgbClr val="DB7B1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sland of Misfit Toys" pitchFamily="2" charset="0"/>
            </a:endParaRPr>
          </a:p>
        </p:txBody>
      </p:sp>
      <p:sp>
        <p:nvSpPr>
          <p:cNvPr id="17" name="Oval 16">
            <a:hlinkClick r:id="rId9" action="ppaction://hlinksldjump"/>
          </p:cNvPr>
          <p:cNvSpPr/>
          <p:nvPr/>
        </p:nvSpPr>
        <p:spPr>
          <a:xfrm>
            <a:off x="5181600" y="31242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DB7B1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 w="11430"/>
                <a:solidFill>
                  <a:srgbClr val="DB7B1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sland of Misfit Toys" pitchFamily="2" charset="0"/>
              </a:rPr>
              <a:t>5</a:t>
            </a:r>
            <a:endParaRPr lang="en-US" sz="6500" b="1" dirty="0">
              <a:ln w="11430"/>
              <a:solidFill>
                <a:srgbClr val="DB7B1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sland of Misfit Toys" pitchFamily="2" charset="0"/>
            </a:endParaRPr>
          </a:p>
        </p:txBody>
      </p:sp>
      <p:sp>
        <p:nvSpPr>
          <p:cNvPr id="18" name="Oval 17">
            <a:hlinkClick r:id="rId10" action="ppaction://hlinksldjump"/>
          </p:cNvPr>
          <p:cNvSpPr/>
          <p:nvPr/>
        </p:nvSpPr>
        <p:spPr>
          <a:xfrm>
            <a:off x="7239000" y="32004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DB7B1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 w="11430"/>
                <a:solidFill>
                  <a:srgbClr val="DB7B1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sland of Misfit Toys" pitchFamily="2" charset="0"/>
              </a:rPr>
              <a:t>6</a:t>
            </a:r>
            <a:endParaRPr lang="en-US" sz="6500" b="1" dirty="0">
              <a:ln w="11430"/>
              <a:solidFill>
                <a:srgbClr val="DB7B1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sland of Misfit Toys" pitchFamily="2" charset="0"/>
            </a:endParaRPr>
          </a:p>
        </p:txBody>
      </p:sp>
      <p:sp>
        <p:nvSpPr>
          <p:cNvPr id="11" name="Oval 10">
            <a:hlinkClick r:id="rId11" action="ppaction://hlinksldjump"/>
          </p:cNvPr>
          <p:cNvSpPr/>
          <p:nvPr/>
        </p:nvSpPr>
        <p:spPr>
          <a:xfrm>
            <a:off x="2971800" y="49530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DB7B1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 w="11430"/>
                <a:solidFill>
                  <a:srgbClr val="DB7B1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sland of Misfit Toys" pitchFamily="2" charset="0"/>
              </a:rPr>
              <a:t>7</a:t>
            </a:r>
            <a:endParaRPr lang="en-US" sz="6500" b="1" dirty="0">
              <a:ln w="11430"/>
              <a:solidFill>
                <a:srgbClr val="DB7B1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sland of Misfit Toys" pitchFamily="2" charset="0"/>
            </a:endParaRPr>
          </a:p>
        </p:txBody>
      </p:sp>
      <p:sp>
        <p:nvSpPr>
          <p:cNvPr id="12" name="Oval 11">
            <a:hlinkClick r:id="rId12" action="ppaction://hlinksldjump"/>
          </p:cNvPr>
          <p:cNvSpPr/>
          <p:nvPr/>
        </p:nvSpPr>
        <p:spPr>
          <a:xfrm>
            <a:off x="5181600" y="4977897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DB7B1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 w="11430"/>
                <a:solidFill>
                  <a:srgbClr val="DB7B1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sland of Misfit Toys" pitchFamily="2" charset="0"/>
              </a:rPr>
              <a:t>8</a:t>
            </a:r>
            <a:endParaRPr lang="en-US" sz="6500" b="1" dirty="0">
              <a:ln w="11430"/>
              <a:solidFill>
                <a:srgbClr val="DB7B1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sland of Misfit Toys" pitchFamily="2" charset="0"/>
            </a:endParaRPr>
          </a:p>
        </p:txBody>
      </p:sp>
      <p:sp>
        <p:nvSpPr>
          <p:cNvPr id="13" name="Oval 12">
            <a:hlinkClick r:id="rId13" action="ppaction://hlinksldjump"/>
          </p:cNvPr>
          <p:cNvSpPr/>
          <p:nvPr/>
        </p:nvSpPr>
        <p:spPr>
          <a:xfrm>
            <a:off x="7315200" y="4968089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DB7B1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500" b="1" dirty="0">
                <a:ln w="11430"/>
                <a:solidFill>
                  <a:srgbClr val="DB7B1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sland of Misfit Toys" pitchFamily="2" charset="0"/>
              </a:rPr>
              <a:t>9</a:t>
            </a:r>
            <a:endParaRPr lang="en-US" sz="6500" b="1" dirty="0">
              <a:ln w="11430"/>
              <a:solidFill>
                <a:srgbClr val="DB7B1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sland of Misfit Toys" pitchFamily="2" charset="0"/>
            </a:endParaRPr>
          </a:p>
        </p:txBody>
      </p:sp>
      <p:sp>
        <p:nvSpPr>
          <p:cNvPr id="14" name="Action Button: Home 13">
            <a:hlinkClick r:id="rId14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DF8715"/>
                </a:solidFill>
                <a:effectLst/>
                <a:latin typeface="Gobold" panose="02000500000000000000" pitchFamily="2" charset="0"/>
              </a:rPr>
              <a:t>Miscellaneous #1</a:t>
            </a:r>
            <a:endParaRPr lang="en-US" b="1" dirty="0">
              <a:ln>
                <a:prstDash val="solid"/>
              </a:ln>
              <a:solidFill>
                <a:srgbClr val="DF8715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73884" y="1378194"/>
            <a:ext cx="7924800" cy="152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/>
              <a:t>What company has the most employees?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2876196"/>
            <a:ext cx="533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/>
              <a:t>McDonalds</a:t>
            </a:r>
          </a:p>
          <a:p>
            <a:pPr marL="514350" indent="-514350">
              <a:buAutoNum type="alphaUcPeriod"/>
            </a:pPr>
            <a:r>
              <a:rPr lang="en-US" sz="3200" dirty="0"/>
              <a:t>Microsoft</a:t>
            </a:r>
          </a:p>
          <a:p>
            <a:pPr marL="514350" indent="-514350">
              <a:buAutoNum type="alphaUcPeriod"/>
            </a:pPr>
            <a:r>
              <a:rPr lang="en-US" sz="3200" dirty="0"/>
              <a:t>Wal-Mart</a:t>
            </a:r>
          </a:p>
          <a:p>
            <a:pPr marL="514350" indent="-514350">
              <a:buAutoNum type="alphaUcPeriod"/>
            </a:pPr>
            <a:r>
              <a:rPr lang="en-US" sz="3200" dirty="0"/>
              <a:t>Disney</a:t>
            </a:r>
            <a:endParaRPr lang="en-US" sz="3200" dirty="0"/>
          </a:p>
        </p:txBody>
      </p:sp>
      <p:sp>
        <p:nvSpPr>
          <p:cNvPr id="12" name="Rounded Rectangle 11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DF871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F8715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DF8715"/>
              </a:solidFill>
              <a:latin typeface="Action Man" pitchFamily="2" charset="0"/>
            </a:endParaRPr>
          </a:p>
        </p:txBody>
      </p:sp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5D0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DF8715"/>
                </a:solidFill>
                <a:effectLst/>
                <a:latin typeface="Gobold" panose="02000500000000000000" pitchFamily="2" charset="0"/>
              </a:rPr>
              <a:t>Miscellaneous #2</a:t>
            </a:r>
            <a:endParaRPr lang="en-US" b="1" dirty="0">
              <a:ln>
                <a:prstDash val="solid"/>
              </a:ln>
              <a:solidFill>
                <a:srgbClr val="DF8715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5571" y="1173955"/>
            <a:ext cx="10972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What candy’s sales skyrocketed after it was prominently used in a 1982 movie about an alien coming to live with a regular family?</a:t>
            </a:r>
          </a:p>
          <a:p>
            <a:pPr>
              <a:buNone/>
            </a:pPr>
            <a:r>
              <a:rPr lang="en-US" sz="2400" dirty="0"/>
              <a:t>*$200 Bonus—when candy was originally asked to be used, but turned it down?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3761211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05D18"/>
                </a:solidFill>
              </a:rPr>
              <a:t>Reese’s Pieces – E.T.</a:t>
            </a:r>
            <a:endParaRPr lang="en-US" sz="3200" dirty="0">
              <a:solidFill>
                <a:srgbClr val="B05D1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4256" y="4265387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05D18"/>
                </a:solidFill>
              </a:rPr>
              <a:t>M&amp;M’s</a:t>
            </a:r>
            <a:endParaRPr lang="en-US" sz="3200" dirty="0">
              <a:solidFill>
                <a:srgbClr val="B05D18"/>
              </a:solidFill>
            </a:endParaRPr>
          </a:p>
        </p:txBody>
      </p:sp>
      <p:pic>
        <p:nvPicPr>
          <p:cNvPr id="104450" name="Picture 2" descr="http://creativeputty.files.wordpress.com/2011/04/reeses-piece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531" y="3124200"/>
            <a:ext cx="2876550" cy="19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DF871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F8715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DF8715"/>
              </a:solidFill>
              <a:latin typeface="Action Man" pitchFamily="2" charset="0"/>
            </a:endParaRPr>
          </a:p>
        </p:txBody>
      </p:sp>
      <p:sp>
        <p:nvSpPr>
          <p:cNvPr id="14" name="Action Button: Home 13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DF8715"/>
                </a:solidFill>
                <a:effectLst/>
                <a:latin typeface="Gobold" panose="02000500000000000000" pitchFamily="2" charset="0"/>
              </a:rPr>
              <a:t>Miscellaneous #3</a:t>
            </a:r>
            <a:endParaRPr lang="en-US" b="1" dirty="0">
              <a:ln>
                <a:prstDash val="solid"/>
              </a:ln>
              <a:solidFill>
                <a:srgbClr val="DF8715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87790"/>
            <a:ext cx="3048000" cy="281939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company did the little pig cry wee </a:t>
            </a:r>
            <a:r>
              <a:rPr lang="en-US" dirty="0" err="1" smtClean="0"/>
              <a:t>wee</a:t>
            </a:r>
            <a:r>
              <a:rPr lang="en-US" dirty="0" smtClean="0"/>
              <a:t> </a:t>
            </a:r>
            <a:r>
              <a:rPr lang="en-US" dirty="0" err="1" smtClean="0"/>
              <a:t>wee</a:t>
            </a:r>
            <a:r>
              <a:rPr lang="en-US" dirty="0" smtClean="0"/>
              <a:t> for?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77400" y="21336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200" dirty="0" err="1">
                <a:solidFill>
                  <a:srgbClr val="DF8715"/>
                </a:solidFill>
              </a:rPr>
              <a:t>Geico</a:t>
            </a:r>
            <a:endParaRPr lang="en-US" sz="3200" dirty="0">
              <a:solidFill>
                <a:srgbClr val="DF8715"/>
              </a:solidFill>
            </a:endParaRPr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2551" y="1466475"/>
            <a:ext cx="4572000" cy="3429000"/>
          </a:xfrm>
          <a:prstGeom prst="rect">
            <a:avLst/>
          </a:prstGeom>
        </p:spPr>
      </p:pic>
      <p:sp>
        <p:nvSpPr>
          <p:cNvPr id="10" name="Rounded Rectangle 9">
            <a:hlinkClick r:id="rId7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DF871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F8715"/>
                </a:solidFill>
                <a:latin typeface="Action Man" pitchFamily="2" charset="0"/>
              </a:rPr>
              <a:t>$400</a:t>
            </a:r>
            <a:endParaRPr lang="en-US" sz="6000" dirty="0">
              <a:solidFill>
                <a:srgbClr val="DF8715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8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9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DF8715"/>
                </a:solidFill>
                <a:effectLst/>
                <a:latin typeface="Gobold" panose="02000500000000000000" pitchFamily="2" charset="0"/>
              </a:rPr>
              <a:t>Miscellaneous #4</a:t>
            </a:r>
            <a:endParaRPr lang="en-US" b="1" dirty="0">
              <a:ln>
                <a:prstDash val="solid"/>
              </a:ln>
              <a:solidFill>
                <a:srgbClr val="DF8715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Which company uses the game Monopoly as an contest every few years?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3278407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05D18"/>
                </a:solidFill>
              </a:rPr>
              <a:t>McDonalds</a:t>
            </a:r>
            <a:endParaRPr lang="en-US" sz="3200" dirty="0">
              <a:solidFill>
                <a:srgbClr val="B05D18"/>
              </a:solidFill>
            </a:endParaRPr>
          </a:p>
        </p:txBody>
      </p:sp>
      <p:pic>
        <p:nvPicPr>
          <p:cNvPr id="4098" name="Picture 2" descr="Image result for mcdonalds monopo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7" y="23622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DF871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F8715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DF8715"/>
              </a:solidFill>
              <a:latin typeface="Action Man" pitchFamily="2" charset="0"/>
            </a:endParaRPr>
          </a:p>
        </p:txBody>
      </p:sp>
      <p:sp>
        <p:nvSpPr>
          <p:cNvPr id="13" name="Action Button: Home 12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DF8715"/>
                </a:solidFill>
                <a:effectLst/>
                <a:latin typeface="Gobold" panose="02000500000000000000" pitchFamily="2" charset="0"/>
              </a:rPr>
              <a:t>Miscellaneous #5</a:t>
            </a:r>
            <a:endParaRPr lang="en-US" b="1" dirty="0">
              <a:ln>
                <a:prstDash val="solid"/>
              </a:ln>
              <a:solidFill>
                <a:srgbClr val="DF8715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88234"/>
            <a:ext cx="3733800" cy="217143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Name the cereal for each mascot for $100 each!</a:t>
            </a:r>
            <a:endParaRPr lang="en-US" dirty="0"/>
          </a:p>
        </p:txBody>
      </p:sp>
      <p:pic>
        <p:nvPicPr>
          <p:cNvPr id="103426" name="Picture 2" descr="?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7" y="2020189"/>
            <a:ext cx="1295400" cy="200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?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5068" y1="81301" x2="75342" y2="86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51" y="2423808"/>
            <a:ext cx="1752600" cy="147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http://t3.gstatic.com/images?q=tbn:ANd9GcTVR2dFcyo0vKjY1YHeR6jQvj_SVmy-Uzvii7XsDokIyNAHht4ZScbNSWp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54" y="3192950"/>
            <a:ext cx="1143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http://rufiojones.files.wordpress.com/2011/11/count_chocul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507" y="1438257"/>
            <a:ext cx="2324893" cy="234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4" name="Picture 10" descr="http://cdn2.blogs.babble.com/famecrawler/files/2011/03/capn-crunch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67" y="1556190"/>
            <a:ext cx="1498208" cy="14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307" y="4064787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Kellog’s</a:t>
            </a:r>
            <a:r>
              <a:rPr lang="en-US" dirty="0"/>
              <a:t> Corn Flakes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54267" y="139634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Capn</a:t>
            </a:r>
            <a:r>
              <a:rPr lang="en-US" dirty="0"/>
              <a:t>’ Crunch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62937" y="390031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Fruit Loops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20954" y="465395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Cocoa Puffs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657952" y="382544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Count </a:t>
            </a:r>
            <a:r>
              <a:rPr lang="en-US" dirty="0" err="1"/>
              <a:t>Chocula</a:t>
            </a:r>
            <a:endParaRPr lang="en-US" dirty="0"/>
          </a:p>
        </p:txBody>
      </p:sp>
      <p:sp>
        <p:nvSpPr>
          <p:cNvPr id="17" name="Rounded Rectangle 16">
            <a:hlinkClick r:id="rId12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DF871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307489" y="5791200"/>
            <a:ext cx="23595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F8715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DF8715"/>
              </a:solidFill>
              <a:latin typeface="Action Man" pitchFamily="2" charset="0"/>
            </a:endParaRPr>
          </a:p>
        </p:txBody>
      </p:sp>
      <p:sp>
        <p:nvSpPr>
          <p:cNvPr id="19" name="Action Button: Home 18">
            <a:hlinkClick r:id="rId13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4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DF8715"/>
                </a:solidFill>
                <a:effectLst/>
                <a:latin typeface="Gobold" panose="02000500000000000000" pitchFamily="2" charset="0"/>
              </a:rPr>
              <a:t>Miscellaneous #6</a:t>
            </a:r>
            <a:endParaRPr lang="en-US" b="1" dirty="0">
              <a:ln>
                <a:prstDash val="solid"/>
              </a:ln>
              <a:solidFill>
                <a:srgbClr val="DF8715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8318"/>
            <a:ext cx="3505200" cy="188908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Earn up to $500 if you can name each of these famous advertising mascots!</a:t>
            </a:r>
            <a:endParaRPr lang="en-US" dirty="0"/>
          </a:p>
        </p:txBody>
      </p:sp>
      <p:pic>
        <p:nvPicPr>
          <p:cNvPr id="16388" name="Picture 4" descr="http://www.wynotinsurance.com/Aflac_logo_big_800x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0793" y="1965554"/>
            <a:ext cx="5650787" cy="2514600"/>
          </a:xfrm>
          <a:prstGeom prst="rect">
            <a:avLst/>
          </a:prstGeom>
          <a:noFill/>
        </p:spPr>
      </p:pic>
      <p:pic>
        <p:nvPicPr>
          <p:cNvPr id="16396" name="Picture 12" descr="http://www.voont.com/files/images/edit/food/peanu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8678" y="1397398"/>
            <a:ext cx="1571625" cy="3524250"/>
          </a:xfrm>
          <a:prstGeom prst="rect">
            <a:avLst/>
          </a:prstGeom>
          <a:noFill/>
        </p:spPr>
      </p:pic>
      <p:pic>
        <p:nvPicPr>
          <p:cNvPr id="13" name="Picture 4" descr="http://www.wynotinsurance.com/Aflac_logo_big_800x356.jpg"/>
          <p:cNvPicPr>
            <a:picLocks noChangeAspect="1" noChangeArrowheads="1"/>
          </p:cNvPicPr>
          <p:nvPr/>
        </p:nvPicPr>
        <p:blipFill>
          <a:blip r:embed="rId4" cstate="print"/>
          <a:srcRect l="40455" t="24242" r="39318" b="30303"/>
          <a:stretch>
            <a:fillRect/>
          </a:stretch>
        </p:blipFill>
        <p:spPr bwMode="auto">
          <a:xfrm>
            <a:off x="3876792" y="2575154"/>
            <a:ext cx="1143000" cy="1143000"/>
          </a:xfrm>
          <a:prstGeom prst="rect">
            <a:avLst/>
          </a:prstGeom>
          <a:noFill/>
        </p:spPr>
      </p:pic>
      <p:pic>
        <p:nvPicPr>
          <p:cNvPr id="14" name="Picture 12" descr="http://www.voont.com/files/images/edit/food/peanut.jpg"/>
          <p:cNvPicPr>
            <a:picLocks noChangeAspect="1" noChangeArrowheads="1"/>
          </p:cNvPicPr>
          <p:nvPr/>
        </p:nvPicPr>
        <p:blipFill>
          <a:blip r:embed="rId5" cstate="print"/>
          <a:srcRect l="24242" t="21622" r="22424" b="63243"/>
          <a:stretch>
            <a:fillRect/>
          </a:stretch>
        </p:blipFill>
        <p:spPr bwMode="auto">
          <a:xfrm>
            <a:off x="5939677" y="2159398"/>
            <a:ext cx="838200" cy="533400"/>
          </a:xfrm>
          <a:prstGeom prst="rect">
            <a:avLst/>
          </a:prstGeom>
          <a:noFill/>
        </p:spPr>
      </p:pic>
      <p:pic>
        <p:nvPicPr>
          <p:cNvPr id="16394" name="Picture 10" descr="http://blogs.phillyburbs.com/news/intelligencer/wp-content/blogs.dir/4/files/2009/February/Wednesday/Smokey_the_Bea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5993" y="1295400"/>
            <a:ext cx="2431119" cy="3733800"/>
          </a:xfrm>
          <a:prstGeom prst="rect">
            <a:avLst/>
          </a:prstGeom>
          <a:noFill/>
        </p:spPr>
      </p:pic>
      <p:pic>
        <p:nvPicPr>
          <p:cNvPr id="15" name="Picture 10" descr="http://blogs.phillyburbs.com/news/intelligencer/wp-content/blogs.dir/4/files/2009/February/Wednesday/Smokey_the_Bear.jpg"/>
          <p:cNvPicPr>
            <a:picLocks noChangeAspect="1" noChangeArrowheads="1"/>
          </p:cNvPicPr>
          <p:nvPr/>
        </p:nvPicPr>
        <p:blipFill>
          <a:blip r:embed="rId6" cstate="print"/>
          <a:srcRect l="34478" t="51020" r="34178" b="28572"/>
          <a:stretch>
            <a:fillRect/>
          </a:stretch>
        </p:blipFill>
        <p:spPr bwMode="auto">
          <a:xfrm>
            <a:off x="5934192" y="3200400"/>
            <a:ext cx="762000" cy="762000"/>
          </a:xfrm>
          <a:prstGeom prst="rect">
            <a:avLst/>
          </a:prstGeom>
          <a:noFill/>
        </p:spPr>
      </p:pic>
      <p:pic>
        <p:nvPicPr>
          <p:cNvPr id="16392" name="Picture 8" descr="http://www.deltadickshow.com/Green_Gian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62492" y="1610780"/>
            <a:ext cx="4343400" cy="3257550"/>
          </a:xfrm>
          <a:prstGeom prst="rect">
            <a:avLst/>
          </a:prstGeom>
          <a:noFill/>
        </p:spPr>
      </p:pic>
      <p:pic>
        <p:nvPicPr>
          <p:cNvPr id="16" name="Picture 8" descr="http://www.deltadickshow.com/Green_Giant.jpg"/>
          <p:cNvPicPr>
            <a:picLocks noChangeAspect="1" noChangeArrowheads="1"/>
          </p:cNvPicPr>
          <p:nvPr/>
        </p:nvPicPr>
        <p:blipFill>
          <a:blip r:embed="rId7" cstate="print"/>
          <a:srcRect l="7017" t="32749" r="80702" b="48538"/>
          <a:stretch>
            <a:fillRect/>
          </a:stretch>
        </p:blipFill>
        <p:spPr bwMode="auto">
          <a:xfrm>
            <a:off x="4067292" y="2677580"/>
            <a:ext cx="533400" cy="609600"/>
          </a:xfrm>
          <a:prstGeom prst="rect">
            <a:avLst/>
          </a:prstGeom>
          <a:noFill/>
        </p:spPr>
      </p:pic>
      <p:pic>
        <p:nvPicPr>
          <p:cNvPr id="5126" name="Picture 6" descr="Image result for keebler el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07" y="1397398"/>
            <a:ext cx="4408394" cy="253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keebler el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0" t="20788" r="6762" b="43200"/>
          <a:stretch/>
        </p:blipFill>
        <p:spPr bwMode="auto">
          <a:xfrm>
            <a:off x="10896601" y="1925261"/>
            <a:ext cx="609601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>
            <a:hlinkClick r:id="rId10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DF871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307489" y="5791200"/>
            <a:ext cx="23595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F8715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DF8715"/>
              </a:solidFill>
              <a:latin typeface="Action Man" pitchFamily="2" charset="0"/>
            </a:endParaRPr>
          </a:p>
        </p:txBody>
      </p:sp>
      <p:sp>
        <p:nvSpPr>
          <p:cNvPr id="23" name="Action Button: Home 22">
            <a:hlinkClick r:id="rId11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2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DF8715"/>
                </a:solidFill>
                <a:effectLst/>
                <a:latin typeface="Gobold" panose="02000500000000000000" pitchFamily="2" charset="0"/>
              </a:rPr>
              <a:t>Miscellaneous #7</a:t>
            </a:r>
            <a:endParaRPr lang="en-US" b="1" dirty="0">
              <a:ln>
                <a:prstDash val="solid"/>
              </a:ln>
              <a:solidFill>
                <a:srgbClr val="DF8715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143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product is sold by this woman on </a:t>
            </a:r>
            <a:r>
              <a:rPr lang="en-US" dirty="0" err="1" smtClean="0"/>
              <a:t>Youtube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543800" y="2971801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F8715"/>
                </a:solidFill>
              </a:rPr>
              <a:t>Purple Mattress</a:t>
            </a:r>
            <a:endParaRPr lang="en-US" sz="3200" dirty="0">
              <a:solidFill>
                <a:srgbClr val="DF8715"/>
              </a:solidFill>
            </a:endParaRP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DF871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F8715"/>
                </a:solidFill>
                <a:latin typeface="Action Man" pitchFamily="2" charset="0"/>
              </a:rPr>
              <a:t>$200</a:t>
            </a:r>
            <a:endParaRPr lang="en-US" sz="6000" dirty="0">
              <a:solidFill>
                <a:srgbClr val="DF8715"/>
              </a:solidFill>
              <a:latin typeface="Action Man" pitchFamily="2" charset="0"/>
            </a:endParaRPr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age result for purple mattress commerci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4038600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DF8715"/>
                </a:solidFill>
                <a:effectLst/>
                <a:latin typeface="Gobold" panose="02000500000000000000" pitchFamily="2" charset="0"/>
              </a:rPr>
              <a:t>Miscellaneous #8</a:t>
            </a:r>
            <a:endParaRPr lang="en-US" b="1" dirty="0">
              <a:ln>
                <a:prstDash val="solid"/>
              </a:ln>
              <a:solidFill>
                <a:srgbClr val="DF8715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3" y="318141"/>
            <a:ext cx="3535417" cy="179849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Can you identify the Spokesperson? Earn up to $100 for each correct answer!</a:t>
            </a:r>
            <a:endParaRPr lang="en-US" dirty="0"/>
          </a:p>
        </p:txBody>
      </p:sp>
      <p:pic>
        <p:nvPicPr>
          <p:cNvPr id="112642" name="Picture 2" descr="http://img2.timeinc.net/ew/dynamic/imgs/110204/progressive-flo_320.jpg"/>
          <p:cNvPicPr>
            <a:picLocks noChangeAspect="1" noChangeArrowheads="1"/>
          </p:cNvPicPr>
          <p:nvPr/>
        </p:nvPicPr>
        <p:blipFill>
          <a:blip r:embed="rId4" cstate="print"/>
          <a:srcRect l="11864" r="20339" b="14124"/>
          <a:stretch>
            <a:fillRect/>
          </a:stretch>
        </p:blipFill>
        <p:spPr bwMode="auto">
          <a:xfrm>
            <a:off x="4313235" y="1487300"/>
            <a:ext cx="3048000" cy="2895600"/>
          </a:xfrm>
          <a:prstGeom prst="rect">
            <a:avLst/>
          </a:prstGeom>
          <a:noFill/>
        </p:spPr>
      </p:pic>
      <p:pic>
        <p:nvPicPr>
          <p:cNvPr id="12" name="Picture 2" descr="http://img2.timeinc.net/ew/dynamic/imgs/110204/progressive-flo_320.jpg"/>
          <p:cNvPicPr>
            <a:picLocks noChangeAspect="1" noChangeArrowheads="1"/>
          </p:cNvPicPr>
          <p:nvPr/>
        </p:nvPicPr>
        <p:blipFill>
          <a:blip r:embed="rId4" cstate="print"/>
          <a:srcRect l="40678" t="33898" r="45763" b="57062"/>
          <a:stretch>
            <a:fillRect/>
          </a:stretch>
        </p:blipFill>
        <p:spPr bwMode="auto">
          <a:xfrm>
            <a:off x="5608635" y="2630300"/>
            <a:ext cx="609600" cy="304800"/>
          </a:xfrm>
          <a:prstGeom prst="rect">
            <a:avLst/>
          </a:prstGeom>
          <a:noFill/>
        </p:spPr>
      </p:pic>
      <p:pic>
        <p:nvPicPr>
          <p:cNvPr id="2050" name="Picture 2" descr="http://thegrio.files.wordpress.com/2012/06/dennis-haysbert-for-all-state.png?w=5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170" y="1670814"/>
            <a:ext cx="5334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thegrio.files.wordpress.com/2012/06/dennis-haysbert-for-all-state.png?w=56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11111" r="47143" b="69525"/>
          <a:stretch/>
        </p:blipFill>
        <p:spPr bwMode="auto">
          <a:xfrm>
            <a:off x="4935995" y="1985139"/>
            <a:ext cx="11715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pa john's gu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10" y="1569548"/>
            <a:ext cx="3202968" cy="32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papa john's gu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 t="23371" r="36198" b="59976"/>
          <a:stretch/>
        </p:blipFill>
        <p:spPr bwMode="auto">
          <a:xfrm>
            <a:off x="5165278" y="2315255"/>
            <a:ext cx="137160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M &amp; M guy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04" y="2064023"/>
            <a:ext cx="4124852" cy="27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M &amp; M guy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3" t="17702" r="54248" b="51714"/>
          <a:stretch/>
        </p:blipFill>
        <p:spPr bwMode="auto">
          <a:xfrm>
            <a:off x="5876377" y="2549139"/>
            <a:ext cx="304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>
            <a:hlinkClick r:id="rId8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DF871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307489" y="5791200"/>
            <a:ext cx="23595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F8715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DF8715"/>
              </a:solidFill>
              <a:latin typeface="Action Man" pitchFamily="2" charset="0"/>
            </a:endParaRPr>
          </a:p>
        </p:txBody>
      </p:sp>
      <p:sp>
        <p:nvSpPr>
          <p:cNvPr id="23" name="Action Button: Home 22">
            <a:hlinkClick r:id="rId9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0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mage result for wix commercial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35625"/>
          <a:stretch/>
        </p:blipFill>
        <p:spPr bwMode="auto">
          <a:xfrm>
            <a:off x="4234804" y="1219200"/>
            <a:ext cx="3892745" cy="393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wix commercial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r="53869" b="71128"/>
          <a:stretch/>
        </p:blipFill>
        <p:spPr bwMode="auto">
          <a:xfrm>
            <a:off x="5190576" y="1219200"/>
            <a:ext cx="1676401" cy="11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DF8715"/>
                </a:solidFill>
                <a:effectLst/>
                <a:latin typeface="Gobold" panose="02000500000000000000" pitchFamily="2" charset="0"/>
              </a:rPr>
              <a:t>Miscellaneous #9</a:t>
            </a:r>
            <a:endParaRPr lang="en-US" b="1" dirty="0">
              <a:ln>
                <a:prstDash val="solid"/>
              </a:ln>
              <a:solidFill>
                <a:srgbClr val="DF8715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646" y="1013749"/>
            <a:ext cx="8229600" cy="1143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company is this mascot from?</a:t>
            </a:r>
            <a:endParaRPr lang="en-US" dirty="0"/>
          </a:p>
        </p:txBody>
      </p:sp>
      <p:pic>
        <p:nvPicPr>
          <p:cNvPr id="1034" name="Picture 10" descr="http://www.hostos.cuny.edu/Hostos/media/Miscellaneous-Files/Benefits/Geico-(Talking-Geico)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3460548" cy="3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hostos.cuny.edu/Hostos/media/Miscellaneous-Files/Benefits/Geico-(Talking-Geico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12" b="63736"/>
          <a:stretch/>
        </p:blipFill>
        <p:spPr bwMode="auto">
          <a:xfrm>
            <a:off x="1416252" y="2488557"/>
            <a:ext cx="3460548" cy="40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s.amcnetworks.com/amctv.com/users/images/17d32f79-18f0-4da3-9a27-e6718095e9d4.png?t=134024864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29" l="0" r="100000">
                        <a14:foregroundMark x1="31400" y1="76067" x2="11000" y2="91837"/>
                        <a14:foregroundMark x1="34200" y1="79406" x2="31400" y2="96104"/>
                        <a14:foregroundMark x1="48000" y1="11503" x2="50800" y2="29499"/>
                        <a14:foregroundMark x1="58600" y1="14471" x2="82600" y2="25974"/>
                        <a14:foregroundMark x1="42800" y1="14471" x2="37400" y2="4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91" y="1571637"/>
            <a:ext cx="3581400" cy="386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ages.amcnetworks.com/amctv.com/users/images/17d32f79-18f0-4da3-9a27-e6718095e9d4.png?t=134024864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29" l="0" r="100000">
                        <a14:foregroundMark x1="31400" y1="76067" x2="11000" y2="91837"/>
                        <a14:foregroundMark x1="34200" y1="79406" x2="31400" y2="96104"/>
                        <a14:foregroundMark x1="48000" y1="11503" x2="50800" y2="29499"/>
                        <a14:foregroundMark x1="58600" y1="14471" x2="82600" y2="25974"/>
                        <a14:foregroundMark x1="42800" y1="14471" x2="37400" y2="4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4" t="41413" r="41287" b="25609"/>
          <a:stretch/>
        </p:blipFill>
        <p:spPr bwMode="auto">
          <a:xfrm>
            <a:off x="4908348" y="3148314"/>
            <a:ext cx="851986" cy="12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ylmerrunner.files.wordpress.com/2012/11/energizer-bunny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0833" y1="33645" x2="86944" y2="31464"/>
                        <a14:foregroundMark x1="75833" y1="57009" x2="96667" y2="55140"/>
                        <a14:foregroundMark x1="69722" y1="48287" x2="91944" y2="41121"/>
                        <a14:foregroundMark x1="91944" y1="38941" x2="91944" y2="38941"/>
                        <a14:foregroundMark x1="60556" y1="31776" x2="59167" y2="14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86" y="2502062"/>
            <a:ext cx="4241524" cy="37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aylmerrunner.files.wordpress.com/2012/11/energizer-bunny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0833" y1="33645" x2="86944" y2="31464"/>
                        <a14:foregroundMark x1="75833" y1="57009" x2="96667" y2="55140"/>
                        <a14:foregroundMark x1="69722" y1="48287" x2="91944" y2="41121"/>
                        <a14:foregroundMark x1="91944" y1="38941" x2="91944" y2="38941"/>
                        <a14:foregroundMark x1="60556" y1="31776" x2="59167" y2="14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49" t="32849" r="42761" b="51071"/>
          <a:stretch/>
        </p:blipFill>
        <p:spPr bwMode="auto">
          <a:xfrm>
            <a:off x="5334341" y="3784922"/>
            <a:ext cx="1132050" cy="60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izzakit.com/images/caesar_inner_pag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86" y="849698"/>
            <a:ext cx="3208880" cy="3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pizzakit.com/images/caesar_inner_pag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2" t="82895"/>
          <a:stretch/>
        </p:blipFill>
        <p:spPr bwMode="auto">
          <a:xfrm>
            <a:off x="8382000" y="3923819"/>
            <a:ext cx="1380080" cy="6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mariomadness64.files.wordpress.com/2012/07/mario-and-lugi2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048" y1="5000" x2="35002" y2="7908"/>
                        <a14:foregroundMark x1="74240" y1="14020" x2="81429" y2="19510"/>
                        <a14:foregroundMark x1="66667" y1="82647" x2="54429" y2="97157"/>
                        <a14:foregroundMark x1="70903" y1="80065" x2="90287" y2="84281"/>
                        <a14:foregroundMark x1="2953" y1="38497" x2="12666" y2="33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98" t="39731" r="10896" b="47412"/>
          <a:stretch/>
        </p:blipFill>
        <p:spPr bwMode="auto">
          <a:xfrm>
            <a:off x="6778906" y="3390344"/>
            <a:ext cx="763930" cy="5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agazine.foxnews.com/sites/magazine.foxnews.com/files/styles/700_image/public/Pillsbury%20Doughboy.JPG?itok=DrnFMF3B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15698" r="40667" b="17960"/>
          <a:stretch/>
        </p:blipFill>
        <p:spPr bwMode="auto">
          <a:xfrm>
            <a:off x="3895724" y="1704976"/>
            <a:ext cx="2428876" cy="34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magazine.foxnews.com/sites/magazine.foxnews.com/files/styles/700_image/public/Pillsbury%20Doughboy.JPG?itok=DrnFMF3B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2" t="32950" r="40667" b="59232"/>
          <a:stretch/>
        </p:blipFill>
        <p:spPr bwMode="auto">
          <a:xfrm>
            <a:off x="5229225" y="2609850"/>
            <a:ext cx="1085851" cy="40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>
            <a:hlinkClick r:id="rId1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DF871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Misc.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307489" y="5791200"/>
            <a:ext cx="23595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F8715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DF8715"/>
              </a:solidFill>
              <a:latin typeface="Action Man" pitchFamily="2" charset="0"/>
            </a:endParaRPr>
          </a:p>
        </p:txBody>
      </p:sp>
      <p:sp>
        <p:nvSpPr>
          <p:cNvPr id="24" name="Action Button: Home 23">
            <a:hlinkClick r:id="rId1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53446"/>
            <a:ext cx="12192000" cy="127560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1371600" y="1487381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92F3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992F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bold" panose="02000500000000000000" pitchFamily="2" charset="0"/>
              </a:rPr>
              <a:t>1</a:t>
            </a:r>
            <a:endParaRPr lang="en-US" sz="6500" b="1" spc="50" dirty="0">
              <a:ln w="11430"/>
              <a:solidFill>
                <a:srgbClr val="992F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Oval 10">
            <a:hlinkClick r:id="rId6" action="ppaction://hlinksldjump"/>
          </p:cNvPr>
          <p:cNvSpPr/>
          <p:nvPr/>
        </p:nvSpPr>
        <p:spPr>
          <a:xfrm>
            <a:off x="5257800" y="15240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92F3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992F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bold" panose="02000500000000000000" pitchFamily="2" charset="0"/>
              </a:rPr>
              <a:t>2</a:t>
            </a:r>
            <a:endParaRPr lang="en-US" sz="6500" b="1" spc="50" dirty="0">
              <a:ln w="11430"/>
              <a:solidFill>
                <a:srgbClr val="992F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obold" panose="02000500000000000000" pitchFamily="2" charset="0"/>
            </a:endParaRPr>
          </a:p>
        </p:txBody>
      </p:sp>
      <p:sp>
        <p:nvSpPr>
          <p:cNvPr id="12" name="Oval 11">
            <a:hlinkClick r:id="rId7" action="ppaction://hlinksldjump"/>
          </p:cNvPr>
          <p:cNvSpPr/>
          <p:nvPr/>
        </p:nvSpPr>
        <p:spPr>
          <a:xfrm>
            <a:off x="9372600" y="1487381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92F3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992F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bold" panose="02000500000000000000" pitchFamily="2" charset="0"/>
              </a:rPr>
              <a:t>3</a:t>
            </a:r>
            <a:endParaRPr lang="en-US" sz="6500" b="1" spc="50" dirty="0">
              <a:ln w="11430"/>
              <a:solidFill>
                <a:srgbClr val="992F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obold" panose="02000500000000000000" pitchFamily="2" charset="0"/>
            </a:endParaRPr>
          </a:p>
        </p:txBody>
      </p:sp>
      <p:sp>
        <p:nvSpPr>
          <p:cNvPr id="13" name="Oval 12">
            <a:hlinkClick r:id="rId8" action="ppaction://hlinksldjump"/>
          </p:cNvPr>
          <p:cNvSpPr/>
          <p:nvPr/>
        </p:nvSpPr>
        <p:spPr>
          <a:xfrm>
            <a:off x="3721249" y="3283772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92F3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992F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bold" panose="02000500000000000000" pitchFamily="2" charset="0"/>
              </a:rPr>
              <a:t>5</a:t>
            </a:r>
            <a:endParaRPr lang="en-US" sz="6500" b="1" spc="50" dirty="0">
              <a:ln w="11430"/>
              <a:solidFill>
                <a:srgbClr val="992F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obold" panose="02000500000000000000" pitchFamily="2" charset="0"/>
            </a:endParaRPr>
          </a:p>
        </p:txBody>
      </p:sp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609600" y="33528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92F3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992F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bold" panose="02000500000000000000" pitchFamily="2" charset="0"/>
              </a:rPr>
              <a:t>4</a:t>
            </a:r>
            <a:endParaRPr lang="en-US" sz="6500" b="1" spc="50" dirty="0">
              <a:ln w="11430"/>
              <a:solidFill>
                <a:srgbClr val="992F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obold" panose="02000500000000000000" pitchFamily="2" charset="0"/>
            </a:endParaRPr>
          </a:p>
        </p:txBody>
      </p:sp>
      <p:sp>
        <p:nvSpPr>
          <p:cNvPr id="15" name="Oval 14">
            <a:hlinkClick r:id="rId10" action="ppaction://hlinksldjump"/>
          </p:cNvPr>
          <p:cNvSpPr/>
          <p:nvPr/>
        </p:nvSpPr>
        <p:spPr>
          <a:xfrm>
            <a:off x="6858000" y="3180678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92F3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992F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bold" panose="02000500000000000000" pitchFamily="2" charset="0"/>
              </a:rPr>
              <a:t>6</a:t>
            </a:r>
            <a:endParaRPr lang="en-US" sz="6500" b="1" spc="50" dirty="0">
              <a:ln w="11430"/>
              <a:solidFill>
                <a:srgbClr val="992F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obold" panose="02000500000000000000" pitchFamily="2" charset="0"/>
            </a:endParaRPr>
          </a:p>
        </p:txBody>
      </p:sp>
      <p:sp>
        <p:nvSpPr>
          <p:cNvPr id="10" name="Oval 9">
            <a:hlinkClick r:id="rId11" action="ppaction://hlinksldjump"/>
          </p:cNvPr>
          <p:cNvSpPr/>
          <p:nvPr/>
        </p:nvSpPr>
        <p:spPr>
          <a:xfrm>
            <a:off x="10191974" y="3316045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92F3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992F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bold" panose="02000500000000000000" pitchFamily="2" charset="0"/>
              </a:rPr>
              <a:t>7</a:t>
            </a:r>
            <a:endParaRPr lang="en-US" sz="6500" b="1" spc="50" dirty="0">
              <a:ln w="11430"/>
              <a:solidFill>
                <a:srgbClr val="992F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obold" panose="02000500000000000000" pitchFamily="2" charset="0"/>
            </a:endParaRPr>
          </a:p>
        </p:txBody>
      </p:sp>
      <p:sp>
        <p:nvSpPr>
          <p:cNvPr id="16" name="Oval 15">
            <a:hlinkClick r:id="rId12" action="ppaction://hlinksldjump"/>
          </p:cNvPr>
          <p:cNvSpPr/>
          <p:nvPr/>
        </p:nvSpPr>
        <p:spPr>
          <a:xfrm>
            <a:off x="2220558" y="4997824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92F3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992F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bold" panose="02000500000000000000" pitchFamily="2" charset="0"/>
              </a:rPr>
              <a:t>8</a:t>
            </a:r>
            <a:endParaRPr lang="en-US" sz="6500" b="1" spc="50" dirty="0">
              <a:ln w="11430"/>
              <a:solidFill>
                <a:srgbClr val="992F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obold" panose="02000500000000000000" pitchFamily="2" charset="0"/>
            </a:endParaRPr>
          </a:p>
        </p:txBody>
      </p:sp>
      <p:sp>
        <p:nvSpPr>
          <p:cNvPr id="17" name="Oval 16">
            <a:hlinkClick r:id="rId13" action="ppaction://hlinksldjump"/>
          </p:cNvPr>
          <p:cNvSpPr/>
          <p:nvPr/>
        </p:nvSpPr>
        <p:spPr>
          <a:xfrm>
            <a:off x="8382000" y="4969897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992F33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500" b="1" spc="50" dirty="0">
                <a:ln w="11430"/>
                <a:solidFill>
                  <a:srgbClr val="992F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bold" panose="02000500000000000000" pitchFamily="2" charset="0"/>
              </a:rPr>
              <a:t>9</a:t>
            </a:r>
            <a:endParaRPr lang="en-US" sz="6500" b="1" spc="50" dirty="0">
              <a:ln w="11430"/>
              <a:solidFill>
                <a:srgbClr val="992F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obold" panose="02000500000000000000" pitchFamily="2" charset="0"/>
            </a:endParaRPr>
          </a:p>
        </p:txBody>
      </p:sp>
      <p:sp>
        <p:nvSpPr>
          <p:cNvPr id="20" name="Action Button: Home 19">
            <a:hlinkClick r:id="rId14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21919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4000" dirty="0"/>
              <a:t>What are the four components of the marketing mix?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2590801"/>
            <a:ext cx="502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Product</a:t>
            </a:r>
          </a:p>
          <a:p>
            <a:r>
              <a:rPr lang="en-US" sz="3200" dirty="0">
                <a:solidFill>
                  <a:srgbClr val="7030A0"/>
                </a:solidFill>
              </a:rPr>
              <a:t>Place</a:t>
            </a:r>
          </a:p>
          <a:p>
            <a:r>
              <a:rPr lang="en-US" sz="3200" dirty="0">
                <a:solidFill>
                  <a:srgbClr val="7030A0"/>
                </a:solidFill>
              </a:rPr>
              <a:t>Price</a:t>
            </a:r>
          </a:p>
          <a:p>
            <a:r>
              <a:rPr lang="en-US" sz="3200" dirty="0">
                <a:solidFill>
                  <a:srgbClr val="7030A0"/>
                </a:solidFill>
              </a:rPr>
              <a:t>Promotion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75688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56882"/>
                </a:solidFill>
                <a:latin typeface="Action Man" pitchFamily="2" charset="0"/>
              </a:rPr>
              <a:t>$400</a:t>
            </a:r>
            <a:endParaRPr lang="en-US" sz="6000" dirty="0">
              <a:solidFill>
                <a:srgbClr val="756882"/>
              </a:solidFill>
              <a:latin typeface="Action Man" pitchFamily="2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141764"/>
            <a:ext cx="10972800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 smtClean="0">
                <a:ln>
                  <a:prstDash val="solid"/>
                </a:ln>
                <a:solidFill>
                  <a:srgbClr val="756882"/>
                </a:solidFill>
                <a:effectLst/>
                <a:latin typeface="Gobold" panose="02000500000000000000" pitchFamily="2" charset="0"/>
              </a:rPr>
              <a:t>General</a:t>
            </a:r>
            <a:r>
              <a:rPr lang="en-US" b="1" dirty="0" smtClean="0">
                <a:ln>
                  <a:prstDash val="solid"/>
                </a:ln>
                <a:solidFill>
                  <a:srgbClr val="756882"/>
                </a:solidFill>
                <a:latin typeface="Gobold" panose="02000500000000000000" pitchFamily="2" charset="0"/>
              </a:rPr>
              <a:t> Marketing </a:t>
            </a:r>
            <a:r>
              <a:rPr lang="en-US" b="1" dirty="0" smtClean="0">
                <a:ln>
                  <a:prstDash val="solid"/>
                </a:ln>
                <a:solidFill>
                  <a:srgbClr val="756882"/>
                </a:solidFill>
                <a:latin typeface="Gobold" panose="02000500000000000000" pitchFamily="2" charset="0"/>
              </a:rPr>
              <a:t>#2</a:t>
            </a:r>
            <a:endParaRPr lang="en-US" b="1" dirty="0">
              <a:ln>
                <a:prstDash val="solid"/>
              </a:ln>
              <a:solidFill>
                <a:srgbClr val="756882"/>
              </a:solidFill>
              <a:latin typeface="Gobold" panose="02000500000000000000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8C2C2E"/>
                </a:solidFill>
                <a:latin typeface="Gobold" panose="02000500000000000000" pitchFamily="2" charset="0"/>
              </a:rPr>
              <a:t>Jingles #1</a:t>
            </a:r>
            <a:endParaRPr lang="en-US" b="1" spc="50" dirty="0">
              <a:ln w="11430"/>
              <a:solidFill>
                <a:srgbClr val="8C2C2E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“The snack that smiles back!”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2895601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Goldfish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3314" name="Picture 2" descr="http://ec1.images-amazon.com/images/I/51RPX5BFHBL._AA28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2667000" cy="2667000"/>
          </a:xfrm>
          <a:prstGeom prst="rect">
            <a:avLst/>
          </a:prstGeom>
          <a:noFill/>
        </p:spPr>
      </p:pic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992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992F33"/>
                </a:solidFill>
                <a:latin typeface="Action Man" pitchFamily="2" charset="0"/>
              </a:rPr>
              <a:t>$200</a:t>
            </a:r>
            <a:endParaRPr lang="en-US" sz="6000" dirty="0">
              <a:solidFill>
                <a:srgbClr val="992F33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8C2C2E"/>
                </a:solidFill>
                <a:latin typeface="Gobold" panose="02000500000000000000" pitchFamily="2" charset="0"/>
              </a:rPr>
              <a:t>Jingles #2</a:t>
            </a:r>
            <a:endParaRPr lang="en-US" b="1" spc="50" dirty="0">
              <a:ln w="11430"/>
              <a:solidFill>
                <a:srgbClr val="8C2C2E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“I am stuck on ________ cause _________ stuck on me!”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3352801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Band aid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992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992F33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992F33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nda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8C2C2E"/>
                </a:solidFill>
                <a:latin typeface="Gobold" panose="02000500000000000000" pitchFamily="2" charset="0"/>
              </a:rPr>
              <a:t>Jingles #3</a:t>
            </a:r>
            <a:endParaRPr lang="en-US" b="1" spc="50" dirty="0">
              <a:ln w="11430"/>
              <a:solidFill>
                <a:srgbClr val="8C2C2E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company is this from?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4507598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Farmers</a:t>
            </a:r>
            <a:endParaRPr lang="en-US" sz="3600" i="1" dirty="0"/>
          </a:p>
        </p:txBody>
      </p:sp>
      <p:sp>
        <p:nvSpPr>
          <p:cNvPr id="10" name="Pentagon 9"/>
          <p:cNvSpPr/>
          <p:nvPr/>
        </p:nvSpPr>
        <p:spPr>
          <a:xfrm>
            <a:off x="3505200" y="2727325"/>
            <a:ext cx="2057400" cy="914400"/>
          </a:xfrm>
          <a:prstGeom prst="homePlate">
            <a:avLst/>
          </a:prstGeom>
          <a:solidFill>
            <a:srgbClr val="992F3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Jingle</a:t>
            </a:r>
            <a:endParaRPr lang="en-US" sz="4000" dirty="0"/>
          </a:p>
        </p:txBody>
      </p:sp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992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992F33"/>
                </a:solidFill>
                <a:latin typeface="Action Man" pitchFamily="2" charset="0"/>
              </a:rPr>
              <a:t>$200</a:t>
            </a:r>
            <a:endParaRPr lang="en-US" sz="6000" dirty="0">
              <a:solidFill>
                <a:srgbClr val="992F33"/>
              </a:solidFill>
              <a:latin typeface="Action Man" pitchFamily="2" charset="0"/>
            </a:endParaRPr>
          </a:p>
        </p:txBody>
      </p:sp>
      <p:sp>
        <p:nvSpPr>
          <p:cNvPr id="14" name="Action Button: Home 13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8C2C2E"/>
                </a:solidFill>
                <a:latin typeface="Gobold" panose="02000500000000000000" pitchFamily="2" charset="0"/>
              </a:rPr>
              <a:t>Jingles #4</a:t>
            </a:r>
            <a:endParaRPr lang="en-US" b="1" spc="50" dirty="0">
              <a:ln w="11430"/>
              <a:solidFill>
                <a:srgbClr val="8C2C2E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would you do-</a:t>
            </a:r>
            <a:r>
              <a:rPr lang="en-US" dirty="0" err="1" smtClean="0"/>
              <a:t>oo</a:t>
            </a:r>
            <a:r>
              <a:rPr lang="en-US" dirty="0" smtClean="0"/>
              <a:t>-</a:t>
            </a:r>
            <a:r>
              <a:rPr lang="en-US" dirty="0" err="1" smtClean="0"/>
              <a:t>oo</a:t>
            </a:r>
            <a:r>
              <a:rPr lang="en-US" dirty="0" smtClean="0"/>
              <a:t> for a ___________?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 descr="http://ashy2classy.files.wordpress.com/2013/08/klondike-bar-klondikebar-co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71736"/>
            <a:ext cx="296463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Very Funny Klondike Bar Comercial - What would you do for a Klondike Bar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1676" y="2188252"/>
            <a:ext cx="5147732" cy="2895600"/>
          </a:xfrm>
          <a:prstGeom prst="rect">
            <a:avLst/>
          </a:prstGeom>
        </p:spPr>
      </p:pic>
      <p:sp>
        <p:nvSpPr>
          <p:cNvPr id="11" name="Rounded Rectangle 10">
            <a:hlinkClick r:id="rId8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992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992F33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992F33"/>
              </a:solidFill>
              <a:latin typeface="Action Man" pitchFamily="2" charset="0"/>
            </a:endParaRPr>
          </a:p>
        </p:txBody>
      </p:sp>
      <p:sp>
        <p:nvSpPr>
          <p:cNvPr id="13" name="Action Button: Home 12">
            <a:hlinkClick r:id="rId9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0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8C2C2E"/>
                </a:solidFill>
                <a:latin typeface="Gobold" panose="02000500000000000000" pitchFamily="2" charset="0"/>
              </a:rPr>
              <a:t>Jingles #5</a:t>
            </a:r>
            <a:endParaRPr lang="en-US" b="1" spc="50" dirty="0">
              <a:ln w="11430"/>
              <a:solidFill>
                <a:srgbClr val="8C2C2E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company and product is this jingle selling?</a:t>
            </a:r>
            <a:endParaRPr lang="en-US" dirty="0"/>
          </a:p>
        </p:txBody>
      </p:sp>
      <p:sp>
        <p:nvSpPr>
          <p:cNvPr id="8" name="Pentagon 7"/>
          <p:cNvSpPr/>
          <p:nvPr/>
        </p:nvSpPr>
        <p:spPr>
          <a:xfrm>
            <a:off x="2514600" y="3276600"/>
            <a:ext cx="2057400" cy="914400"/>
          </a:xfrm>
          <a:prstGeom prst="homePlate">
            <a:avLst/>
          </a:prstGeom>
          <a:solidFill>
            <a:srgbClr val="992F3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Jingle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4191001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Stanley </a:t>
            </a:r>
            <a:r>
              <a:rPr lang="en-US" sz="3200" dirty="0" err="1">
                <a:solidFill>
                  <a:srgbClr val="C00000"/>
                </a:solidFill>
              </a:rPr>
              <a:t>Steemer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992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992F33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992F33"/>
              </a:solidFill>
              <a:latin typeface="Action Man" pitchFamily="2" charset="0"/>
            </a:endParaRPr>
          </a:p>
        </p:txBody>
      </p:sp>
      <p:sp>
        <p:nvSpPr>
          <p:cNvPr id="13" name="Action Button: Home 12">
            <a:hlinkClick r:id="rId7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8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anl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8C2C2E"/>
                </a:solidFill>
                <a:latin typeface="Gobold" panose="02000500000000000000" pitchFamily="2" charset="0"/>
              </a:rPr>
              <a:t>Jingles #6</a:t>
            </a:r>
            <a:endParaRPr lang="en-US" b="1" spc="50" dirty="0">
              <a:ln w="11430"/>
              <a:solidFill>
                <a:srgbClr val="8C2C2E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077200" cy="2133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Which band sings the song in this Ram commercial?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07217" y="4436358"/>
            <a:ext cx="167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Queen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Pentagon 9">
            <a:hlinkClick r:id="rId4"/>
          </p:cNvPr>
          <p:cNvSpPr/>
          <p:nvPr/>
        </p:nvSpPr>
        <p:spPr>
          <a:xfrm>
            <a:off x="2590800" y="3200400"/>
            <a:ext cx="2057400" cy="914400"/>
          </a:xfrm>
          <a:prstGeom prst="homePlate">
            <a:avLst/>
          </a:prstGeom>
          <a:solidFill>
            <a:srgbClr val="992F3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See Commercial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/>
          <a:stretch/>
        </p:blipFill>
        <p:spPr>
          <a:xfrm>
            <a:off x="5524948" y="2310281"/>
            <a:ext cx="4800600" cy="2786712"/>
          </a:xfrm>
          <a:prstGeom prst="rect">
            <a:avLst/>
          </a:prstGeom>
        </p:spPr>
      </p:pic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992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992F33"/>
                </a:solidFill>
                <a:latin typeface="Action Man" pitchFamily="2" charset="0"/>
              </a:rPr>
              <a:t>$400</a:t>
            </a:r>
            <a:endParaRPr lang="en-US" sz="6000" dirty="0">
              <a:solidFill>
                <a:srgbClr val="992F33"/>
              </a:solidFill>
              <a:latin typeface="Action Man" pitchFamily="2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8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8C2C2E"/>
                </a:solidFill>
                <a:latin typeface="Gobold" panose="02000500000000000000" pitchFamily="2" charset="0"/>
              </a:rPr>
              <a:t>Jingles #7</a:t>
            </a:r>
            <a:endParaRPr lang="en-US" b="1" spc="50" dirty="0">
              <a:ln w="11430"/>
              <a:solidFill>
                <a:srgbClr val="8C2C2E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848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does every kiss begin with? Sing the jingle. What is the company, and what do they sell?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3657600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“Every Kiss Begins with Kay”</a:t>
            </a:r>
          </a:p>
          <a:p>
            <a:pPr algn="ctr"/>
            <a:r>
              <a:rPr lang="en-US" sz="3200" dirty="0"/>
              <a:t>Kay Jewelers</a:t>
            </a:r>
            <a:endParaRPr lang="en-US" sz="3200" dirty="0"/>
          </a:p>
        </p:txBody>
      </p:sp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992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992F33"/>
                </a:solidFill>
                <a:latin typeface="Action Man" pitchFamily="2" charset="0"/>
              </a:rPr>
              <a:t>$100</a:t>
            </a:r>
            <a:endParaRPr lang="en-US" sz="6000" dirty="0">
              <a:solidFill>
                <a:srgbClr val="992F33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sswith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sswith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8C2C2E"/>
                </a:solidFill>
                <a:latin typeface="Gobold" panose="02000500000000000000" pitchFamily="2" charset="0"/>
              </a:rPr>
              <a:t>Jingles #8</a:t>
            </a:r>
            <a:endParaRPr lang="en-US" b="1" spc="50" dirty="0">
              <a:ln w="11430"/>
              <a:solidFill>
                <a:srgbClr val="8C2C2E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848600" cy="4525963"/>
          </a:xfrm>
        </p:spPr>
        <p:txBody>
          <a:bodyPr/>
          <a:lstStyle/>
          <a:p>
            <a:pPr>
              <a:buNone/>
              <a:tabLst>
                <a:tab pos="3827463" algn="l"/>
              </a:tabLst>
            </a:pPr>
            <a:r>
              <a:rPr lang="en-US" dirty="0" smtClean="0"/>
              <a:t>What product or company is this new jingle from?</a:t>
            </a:r>
            <a:endParaRPr lang="en-US" dirty="0"/>
          </a:p>
        </p:txBody>
      </p:sp>
      <p:sp>
        <p:nvSpPr>
          <p:cNvPr id="11" name="Pentagon 10"/>
          <p:cNvSpPr/>
          <p:nvPr/>
        </p:nvSpPr>
        <p:spPr>
          <a:xfrm>
            <a:off x="4953000" y="2209800"/>
            <a:ext cx="2057400" cy="914400"/>
          </a:xfrm>
          <a:prstGeom prst="homePlate">
            <a:avLst/>
          </a:prstGeom>
          <a:solidFill>
            <a:srgbClr val="992F3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Jingle</a:t>
            </a:r>
            <a:endParaRPr lang="en-US" sz="4000" dirty="0"/>
          </a:p>
        </p:txBody>
      </p:sp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992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992F33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992F33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allywe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4" action="ppaction://hlinksldjump" highlightClick="1"/>
          </p:cNvPr>
          <p:cNvSpPr/>
          <p:nvPr/>
        </p:nvSpPr>
        <p:spPr>
          <a:xfrm>
            <a:off x="9601200" y="6019800"/>
            <a:ext cx="762000" cy="685800"/>
          </a:xfrm>
          <a:prstGeom prst="actionButtonHome">
            <a:avLst/>
          </a:prstGeom>
          <a:solidFill>
            <a:srgbClr val="E2E28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nip Same Side Corner Rectangle 2">
            <a:hlinkClick r:id="rId5" action="ppaction://hlinksldjump"/>
          </p:cNvPr>
          <p:cNvSpPr/>
          <p:nvPr/>
        </p:nvSpPr>
        <p:spPr>
          <a:xfrm>
            <a:off x="8382000" y="6019800"/>
            <a:ext cx="1143000" cy="685800"/>
          </a:xfrm>
          <a:prstGeom prst="snip2Same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arlow Solid Italic" pitchFamily="82" charset="0"/>
              </a:rPr>
              <a:t>Jingles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arlow Solid Italic" pitchFamily="82" charset="0"/>
            </a:endParaRPr>
          </a:p>
        </p:txBody>
      </p:sp>
      <p:pic>
        <p:nvPicPr>
          <p:cNvPr id="6" name="Old Spice   Watermelon - YouTub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457200"/>
            <a:ext cx="7951304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8C2C2E"/>
                </a:solidFill>
                <a:latin typeface="Gobold" panose="02000500000000000000" pitchFamily="2" charset="0"/>
              </a:rPr>
              <a:t>Jingles #9</a:t>
            </a:r>
            <a:endParaRPr lang="en-US" b="1" spc="50" dirty="0">
              <a:ln w="11430"/>
              <a:solidFill>
                <a:srgbClr val="8C2C2E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848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is the jingle for Nationwide Insurance? Sing it!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3657600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“Nationwide is on your side!”</a:t>
            </a:r>
            <a:endParaRPr lang="en-US" sz="3200" dirty="0"/>
          </a:p>
        </p:txBody>
      </p:sp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992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Jingles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992F33"/>
                </a:solidFill>
                <a:latin typeface="Action Man" pitchFamily="2" charset="0"/>
              </a:rPr>
              <a:t>$100</a:t>
            </a:r>
            <a:endParaRPr lang="en-US" sz="6000" dirty="0">
              <a:solidFill>
                <a:srgbClr val="992F33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tionw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solidFill>
                  <a:srgbClr val="756882"/>
                </a:solidFill>
                <a:effectLst/>
                <a:latin typeface="Gobold" panose="02000500000000000000" pitchFamily="2" charset="0"/>
              </a:rPr>
              <a:t>General Marketing #3</a:t>
            </a:r>
            <a:endParaRPr lang="en-US" b="1" dirty="0">
              <a:ln>
                <a:prstDash val="solid"/>
              </a:ln>
              <a:solidFill>
                <a:srgbClr val="756882"/>
              </a:solidFill>
              <a:effectLst/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838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/>
              <a:t>What is place also referred to as?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2667001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Distribution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75688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General Marketing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ocess 9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56882"/>
                </a:solidFill>
                <a:latin typeface="Action Man" pitchFamily="2" charset="0"/>
              </a:rPr>
              <a:t>$200</a:t>
            </a:r>
            <a:endParaRPr lang="en-US" sz="6000" dirty="0">
              <a:solidFill>
                <a:srgbClr val="756882"/>
              </a:solidFill>
              <a:latin typeface="Action Man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53446"/>
            <a:ext cx="12192000" cy="127560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162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3048000" y="1374562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68798B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Gobold" panose="02000500000000000000" pitchFamily="2" charset="0"/>
              </a:rPr>
              <a:t>1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5257800" y="1377251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68798B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Gobold" panose="02000500000000000000" pitchFamily="2" charset="0"/>
              </a:rPr>
              <a:t>2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7469393" y="1374562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68798B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Gobold" panose="02000500000000000000" pitchFamily="2" charset="0"/>
              </a:rPr>
              <a:t>3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16" name="Oval 15">
            <a:hlinkClick r:id="rId8" action="ppaction://hlinksldjump"/>
          </p:cNvPr>
          <p:cNvSpPr/>
          <p:nvPr/>
        </p:nvSpPr>
        <p:spPr>
          <a:xfrm>
            <a:off x="1447800" y="3112682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68798B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Gobold" panose="02000500000000000000" pitchFamily="2" charset="0"/>
              </a:rPr>
              <a:t>4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17" name="Oval 16">
            <a:hlinkClick r:id="rId9" action="ppaction://hlinksldjump"/>
          </p:cNvPr>
          <p:cNvSpPr/>
          <p:nvPr/>
        </p:nvSpPr>
        <p:spPr>
          <a:xfrm>
            <a:off x="5257800" y="3326802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68798B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Gobold" panose="02000500000000000000" pitchFamily="2" charset="0"/>
              </a:rPr>
              <a:t>5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18" name="Oval 17">
            <a:hlinkClick r:id="rId10" action="ppaction://hlinksldjump"/>
          </p:cNvPr>
          <p:cNvSpPr/>
          <p:nvPr/>
        </p:nvSpPr>
        <p:spPr>
          <a:xfrm>
            <a:off x="8773758" y="3250739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68798B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Gobold" panose="02000500000000000000" pitchFamily="2" charset="0"/>
              </a:rPr>
              <a:t>6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11" name="Oval 10">
            <a:hlinkClick r:id="rId11" action="ppaction://hlinksldjump"/>
          </p:cNvPr>
          <p:cNvSpPr/>
          <p:nvPr/>
        </p:nvSpPr>
        <p:spPr>
          <a:xfrm>
            <a:off x="2743200" y="4850802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68798B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Gobold" panose="02000500000000000000" pitchFamily="2" charset="0"/>
              </a:rPr>
              <a:t>7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12" name="Oval 11">
            <a:hlinkClick r:id="rId12" action="ppaction://hlinksldjump"/>
          </p:cNvPr>
          <p:cNvSpPr/>
          <p:nvPr/>
        </p:nvSpPr>
        <p:spPr>
          <a:xfrm>
            <a:off x="8045375" y="4927139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68798B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Gobold" panose="02000500000000000000" pitchFamily="2" charset="0"/>
              </a:rPr>
              <a:t>9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13" name="Oval 12">
            <a:hlinkClick r:id="rId13" action="ppaction://hlinksldjump"/>
          </p:cNvPr>
          <p:cNvSpPr/>
          <p:nvPr/>
        </p:nvSpPr>
        <p:spPr>
          <a:xfrm>
            <a:off x="5257800" y="5105400"/>
            <a:ext cx="1676400" cy="152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rgbClr val="68798B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Gobold" panose="02000500000000000000" pitchFamily="2" charset="0"/>
              </a:rPr>
              <a:t>8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14" name="Action Button: Home 13">
            <a:hlinkClick r:id="rId14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Slogans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8798B"/>
                </a:solidFill>
                <a:latin typeface="Mead Bold" pitchFamily="2" charset="0"/>
              </a:rPr>
              <a:t> </a:t>
            </a:r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#1</a:t>
            </a:r>
            <a:endParaRPr lang="en-US" b="1" spc="50" dirty="0">
              <a:ln w="11430"/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489" y="429725"/>
            <a:ext cx="3810000" cy="112176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Match the tech company to it’s slogan!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54" y="1572725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Look Inside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5754" y="2362200"/>
            <a:ext cx="255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Be What’s Next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Rounded Rectangle 10">
            <a:hlinkClick r:id="rId3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6879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07489" y="5791200"/>
            <a:ext cx="24357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68798B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68798B"/>
              </a:solidFill>
              <a:latin typeface="Action Man" pitchFamily="2" charset="0"/>
            </a:endParaRP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Image result for intel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26" y="868121"/>
            <a:ext cx="2334097" cy="154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microsoft log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t="14496" r="9533" b="25126"/>
          <a:stretch/>
        </p:blipFill>
        <p:spPr bwMode="auto">
          <a:xfrm>
            <a:off x="9731981" y="3398670"/>
            <a:ext cx="1948238" cy="14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17405" y="3088189"/>
            <a:ext cx="255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Think Different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368" name="Picture 8" descr="Image result for apple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21" y="3039483"/>
            <a:ext cx="1759102" cy="21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5135" y="3820096"/>
            <a:ext cx="3562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We Make IT Happen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370" name="Picture 10" descr="Image result for ibm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310" y="2717828"/>
            <a:ext cx="2065575" cy="82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70031" y="4526602"/>
            <a:ext cx="255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Be Moved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372" name="Picture 12" descr="Image result for sony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55" y="1408010"/>
            <a:ext cx="1585645" cy="158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8" grpId="0"/>
      <p:bldP spid="20" grpId="0"/>
      <p:bldP spid="2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Slogans #2</a:t>
            </a:r>
            <a:endParaRPr lang="en-US" b="1" spc="50" dirty="0">
              <a:ln w="11430"/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21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Which of the following is the current slogan for Utah?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81400" y="2743201"/>
            <a:ext cx="533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/>
              <a:t>Utah: A Pretty, Great State</a:t>
            </a:r>
          </a:p>
          <a:p>
            <a:pPr marL="514350" indent="-514350">
              <a:buAutoNum type="alphaUcPeriod"/>
            </a:pPr>
            <a:r>
              <a:rPr lang="en-US" sz="3200" dirty="0"/>
              <a:t>Utah: Wild and Wonderful</a:t>
            </a:r>
          </a:p>
          <a:p>
            <a:pPr marL="514350" indent="-514350">
              <a:buAutoNum type="alphaUcPeriod"/>
            </a:pPr>
            <a:r>
              <a:rPr lang="en-US" sz="3200" dirty="0"/>
              <a:t>Utah: Find Yourself Here</a:t>
            </a:r>
          </a:p>
          <a:p>
            <a:pPr marL="514350" indent="-514350">
              <a:buAutoNum type="alphaUcPeriod"/>
            </a:pPr>
            <a:r>
              <a:rPr lang="en-US" sz="3200" dirty="0"/>
              <a:t>Utah: Life Elevated</a:t>
            </a:r>
            <a:endParaRPr lang="en-US" sz="3200" dirty="0"/>
          </a:p>
        </p:txBody>
      </p:sp>
      <p:pic>
        <p:nvPicPr>
          <p:cNvPr id="182274" name="Picture 2" descr="http://typophile.com/files/UtahLifeElevated_4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5900" y="2743201"/>
            <a:ext cx="2209800" cy="1578429"/>
          </a:xfrm>
          <a:prstGeom prst="rect">
            <a:avLst/>
          </a:prstGeom>
          <a:noFill/>
        </p:spPr>
      </p:pic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6879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68798B"/>
                </a:solidFill>
                <a:latin typeface="Action Man" pitchFamily="2" charset="0"/>
              </a:rPr>
              <a:t>$200</a:t>
            </a:r>
            <a:endParaRPr lang="en-US" sz="6000" dirty="0">
              <a:solidFill>
                <a:srgbClr val="68798B"/>
              </a:solidFill>
              <a:latin typeface="Action Man" pitchFamily="2" charset="0"/>
            </a:endParaRPr>
          </a:p>
        </p:txBody>
      </p:sp>
      <p:sp>
        <p:nvSpPr>
          <p:cNvPr id="11" name="Action Button: Home 10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Slogans #3</a:t>
            </a:r>
            <a:endParaRPr lang="en-US" b="1" spc="50" dirty="0">
              <a:ln w="11430"/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423"/>
            <a:ext cx="4572000" cy="130742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Identify the slogans for $100 a piece!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1358043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You’re not  you when you’re hungry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2868712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Gives You Wings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4475" y="2687856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Runs Deep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5486" y="1260072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Dress for Less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1943" y="2026852"/>
            <a:ext cx="4452257" cy="46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Breakfast Never Tasted So Good.</a:t>
            </a:r>
          </a:p>
        </p:txBody>
      </p:sp>
      <p:pic>
        <p:nvPicPr>
          <p:cNvPr id="2050" name="Picture 2" descr="http://l.yimg.com/bt/api/res/1.2/1TIyJfDdkxfJp4Kk2NMyhQ--/YXBwaWQ9eW5ld3M7cT04NTt3PTM1MA--/http:/l.yimg.com/os/924/2012/08/16/logo-chevrolet-jpg_1424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67" y="3638025"/>
            <a:ext cx="1666875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t3.gstatic.com/images?q=tbn:ANd9GcSMw2HBsQ9854Ey2sPU6kuuyDiw18yD2VM61mHV3PDLY22MR3LKLQ:static2.wikia.nocookie.net/__cb20100201154658/logopedia/images/0/09/Snickers_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65" y="2176514"/>
            <a:ext cx="2437720" cy="58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79t2s2g2fdudz5l.zippykid.netdna-cdn.com/wp-content/uploads/2014/10/redbull___gives_you_wings_by_jnbdesignd3b9mi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17271"/>
          <a:stretch/>
        </p:blipFill>
        <p:spPr bwMode="auto">
          <a:xfrm>
            <a:off x="4042158" y="3251753"/>
            <a:ext cx="1701364" cy="18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static.savvymom.ca/uploads/nutell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660" y="2564059"/>
            <a:ext cx="1768740" cy="89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t3.gstatic.com/images?q=tbn:ANd9GcQ-5wgSFq1PTZu8QKaCXcAerNDwQu_4K2ocZj0b-nGTFx-MOlU_:upload.wikimedia.org/wikipedia/en/c/c4/Ross_Stores_Inc._(logo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71" y="597888"/>
            <a:ext cx="1894619" cy="7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hlinkClick r:id="rId10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6879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07489" y="5791200"/>
            <a:ext cx="23595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68798B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68798B"/>
              </a:solidFill>
              <a:latin typeface="Action Man" pitchFamily="2" charset="0"/>
            </a:endParaRPr>
          </a:p>
        </p:txBody>
      </p:sp>
      <p:sp>
        <p:nvSpPr>
          <p:cNvPr id="20" name="Action Button: Home 19">
            <a:hlinkClick r:id="rId11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2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Slogans #4</a:t>
            </a:r>
            <a:endParaRPr lang="en-US" b="1" spc="50" dirty="0">
              <a:ln w="11430"/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472"/>
            <a:ext cx="4267200" cy="126536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Earn up to $500 by stating which companies these slogans are for.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1918" y="178667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a kid can be a kid.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31918" y="299051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Save Money. Live Better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38412" y="382819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You’re in good hands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95992" y="3175181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ones you trust are always there. Trusted everywhere.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18118" y="183283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Betcha</a:t>
            </a:r>
            <a:r>
              <a:rPr lang="en-US" dirty="0"/>
              <a:t> can’t eat just one.</a:t>
            </a:r>
            <a:endParaRPr lang="en-US" dirty="0"/>
          </a:p>
        </p:txBody>
      </p:sp>
      <p:pic>
        <p:nvPicPr>
          <p:cNvPr id="4100" name="Picture 4" descr="http://vector4u.com/wp-content/uploads/2009/05/walmart_logo.jpg"/>
          <p:cNvPicPr>
            <a:picLocks noChangeAspect="1" noChangeArrowheads="1"/>
          </p:cNvPicPr>
          <p:nvPr/>
        </p:nvPicPr>
        <p:blipFill>
          <a:blip r:embed="rId4" cstate="print"/>
          <a:srcRect t="41267" b="39533"/>
          <a:stretch>
            <a:fillRect/>
          </a:stretch>
        </p:blipFill>
        <p:spPr bwMode="auto">
          <a:xfrm>
            <a:off x="2041467" y="3370998"/>
            <a:ext cx="2381250" cy="457200"/>
          </a:xfrm>
          <a:prstGeom prst="rect">
            <a:avLst/>
          </a:prstGeom>
          <a:noFill/>
        </p:spPr>
      </p:pic>
      <p:pic>
        <p:nvPicPr>
          <p:cNvPr id="4102" name="Picture 6" descr="http://www.eteamz.com/LivoniaStorm10U/images/Allstate_logo_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6118" y="4453674"/>
            <a:ext cx="1945988" cy="593725"/>
          </a:xfrm>
          <a:prstGeom prst="rect">
            <a:avLst/>
          </a:prstGeom>
          <a:noFill/>
        </p:spPr>
      </p:pic>
      <p:pic>
        <p:nvPicPr>
          <p:cNvPr id="3074" name="Picture 2" descr="http://t0.gstatic.com/images?q=tbn:ANd9GcQ36HETRjEgI5SdHdOv396d9zfVhgo8LsIz8K6rfS9aUfpLPcq3:www.kipsfreestuff.com/wp-content/uploads/2013/09/chuck-e-cheese-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80" y="2258161"/>
            <a:ext cx="1419225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duracell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675434"/>
            <a:ext cx="1964094" cy="10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betcha can't eat just o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18" y="1439153"/>
            <a:ext cx="12573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hlinkClick r:id="rId9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6879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307489" y="5791200"/>
            <a:ext cx="235951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68798B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68798B"/>
              </a:solidFill>
              <a:latin typeface="Action Man" pitchFamily="2" charset="0"/>
            </a:endParaRPr>
          </a:p>
        </p:txBody>
      </p:sp>
      <p:sp>
        <p:nvSpPr>
          <p:cNvPr id="19" name="Action Button: Home 18">
            <a:hlinkClick r:id="rId10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1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Slogans #5</a:t>
            </a:r>
            <a:endParaRPr lang="en-US" b="1" spc="50" dirty="0">
              <a:ln w="11430"/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1066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dirty="0"/>
              <a:t>“Open Happiness”</a:t>
            </a:r>
            <a:endParaRPr lang="en-US" sz="4000" dirty="0"/>
          </a:p>
        </p:txBody>
      </p:sp>
      <p:pic>
        <p:nvPicPr>
          <p:cNvPr id="5124" name="Picture 4" descr="http://upload.wikimedia.org/wikipedia/en/7/7a/Open_Happin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133601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6879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68798B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68798B"/>
              </a:solidFill>
              <a:latin typeface="Action Man" pitchFamily="2" charset="0"/>
            </a:endParaRPr>
          </a:p>
        </p:txBody>
      </p:sp>
      <p:sp>
        <p:nvSpPr>
          <p:cNvPr id="11" name="Action Button: Home 10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Slogans #6</a:t>
            </a:r>
            <a:endParaRPr lang="en-US" b="1" spc="50" dirty="0">
              <a:ln w="11430"/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“Where the Good Stuff is.”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259080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Arctic Circle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122" name="Picture 2" descr="http://t1.gstatic.com/images?q=tbn:ANd9GcTAKDPVz2ai5U1PNhlIZ3wFvacznMa6yfSE3Fy2C9BD7itPFaOC:thedealio.org/wp-content/uploads/2011/08/arcticCir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581276"/>
            <a:ext cx="2481511" cy="231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6879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68798B"/>
                </a:solidFill>
                <a:latin typeface="Action Man" pitchFamily="2" charset="0"/>
              </a:rPr>
              <a:t>$200</a:t>
            </a:r>
            <a:endParaRPr lang="en-US" sz="6000" dirty="0">
              <a:solidFill>
                <a:srgbClr val="68798B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6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Slogans #7</a:t>
            </a:r>
            <a:endParaRPr lang="en-US" b="1" spc="50" dirty="0">
              <a:ln w="11430"/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“</a:t>
            </a:r>
            <a:r>
              <a:rPr lang="en-US" dirty="0" err="1" smtClean="0"/>
              <a:t>Mmm</a:t>
            </a:r>
            <a:r>
              <a:rPr lang="en-US" dirty="0" smtClean="0"/>
              <a:t>…mmm…Good!”</a:t>
            </a:r>
            <a:endParaRPr lang="en-US" dirty="0"/>
          </a:p>
        </p:txBody>
      </p:sp>
      <p:pic>
        <p:nvPicPr>
          <p:cNvPr id="1026" name="Picture 2" descr="Image result for campbells' so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583" y1="4958" x2="55083" y2="1333"/>
                        <a14:foregroundMark x1="27042" y1="12000" x2="70917" y2="21125"/>
                        <a14:foregroundMark x1="20667" y1="24458" x2="64833" y2="19917"/>
                        <a14:foregroundMark x1="55667" y1="23250" x2="72125" y2="26583"/>
                        <a14:foregroundMark x1="53875" y1="2250" x2="75167" y2="5292"/>
                        <a14:foregroundMark x1="19125" y1="53083" x2="72750" y2="65583"/>
                        <a14:foregroundMark x1="62708" y1="84792" x2="73667" y2="85083"/>
                        <a14:foregroundMark x1="72750" y1="78375" x2="27958" y2="86292"/>
                        <a14:foregroundMark x1="22500" y1="68000" x2="23708" y2="85375"/>
                        <a14:foregroundMark x1="28583" y1="89625" x2="68792" y2="85375"/>
                        <a14:foregroundMark x1="25833" y1="93917" x2="69083" y2="93917"/>
                        <a14:foregroundMark x1="41375" y1="98167" x2="63583" y2="95125"/>
                        <a14:foregroundMark x1="76083" y1="90250" x2="66958" y2="95125"/>
                        <a14:foregroundMark x1="37708" y1="91458" x2="61792" y2="90542"/>
                        <a14:foregroundMark x1="34958" y1="70750" x2="39250" y2="7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2886808" cy="28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hlinkClick r:id="rId6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6879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68798B"/>
                </a:solidFill>
                <a:latin typeface="Action Man" pitchFamily="2" charset="0"/>
              </a:rPr>
              <a:t>$300</a:t>
            </a:r>
            <a:endParaRPr lang="en-US" sz="6000" dirty="0">
              <a:solidFill>
                <a:srgbClr val="68798B"/>
              </a:solidFill>
              <a:latin typeface="Action Man" pitchFamily="2" charset="0"/>
            </a:endParaRPr>
          </a:p>
        </p:txBody>
      </p:sp>
      <p:sp>
        <p:nvSpPr>
          <p:cNvPr id="11" name="Action Button: Home 10">
            <a:hlinkClick r:id="rId7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8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Slogans #8</a:t>
            </a:r>
            <a:endParaRPr lang="en-US" b="1" spc="50" dirty="0">
              <a:ln w="11430"/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970" y="132926"/>
            <a:ext cx="2892108" cy="259137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Can you match the slogan to the candy?</a:t>
            </a:r>
            <a:endParaRPr lang="en-US" dirty="0"/>
          </a:p>
        </p:txBody>
      </p:sp>
      <p:pic>
        <p:nvPicPr>
          <p:cNvPr id="1026" name="Picture 2" descr="Image result for skitt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1" t="20024" r="2861" b="19904"/>
          <a:stretch/>
        </p:blipFill>
        <p:spPr bwMode="auto">
          <a:xfrm>
            <a:off x="1430504" y="1676891"/>
            <a:ext cx="26638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kit k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6" y="3704578"/>
            <a:ext cx="1984375" cy="12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ootsie roll p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67" y="1232184"/>
            <a:ext cx="1044174" cy="400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mounds and almond jo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17638"/>
            <a:ext cx="3048000" cy="16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M&amp;M'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" y="3793938"/>
            <a:ext cx="2128999" cy="106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41750" y="304481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Taste the Rainbow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55482" y="302562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Sometimes you feel like a nut, sometimes you don’t.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458200" y="3935564"/>
            <a:ext cx="189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Gimme</a:t>
            </a:r>
            <a:r>
              <a:rPr lang="en-US" dirty="0"/>
              <a:t> a break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762417" y="3650487"/>
            <a:ext cx="1897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Melts in your mouth, not in  your hands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50283" y="4514870"/>
            <a:ext cx="1897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licks does it take?</a:t>
            </a:r>
            <a:endParaRPr lang="en-US" dirty="0"/>
          </a:p>
        </p:txBody>
      </p:sp>
      <p:sp>
        <p:nvSpPr>
          <p:cNvPr id="18" name="Rounded Rectangle 17">
            <a:hlinkClick r:id="rId10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6879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307489" y="5791200"/>
            <a:ext cx="2454928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68798B"/>
                </a:solidFill>
                <a:latin typeface="Action Man" pitchFamily="2" charset="0"/>
              </a:rPr>
              <a:t>$1-500</a:t>
            </a:r>
            <a:endParaRPr lang="en-US" sz="6000" dirty="0">
              <a:solidFill>
                <a:srgbClr val="68798B"/>
              </a:solidFill>
              <a:latin typeface="Action Man" pitchFamily="2" charset="0"/>
            </a:endParaRPr>
          </a:p>
        </p:txBody>
      </p:sp>
      <p:sp>
        <p:nvSpPr>
          <p:cNvPr id="24" name="Action Button: Home 23">
            <a:hlinkClick r:id="rId11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12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1" grpId="0"/>
      <p:bldP spid="22" grpId="0"/>
      <p:bldP spid="2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50" dirty="0">
                <a:ln w="11430"/>
                <a:solidFill>
                  <a:srgbClr val="68798B"/>
                </a:solidFill>
                <a:latin typeface="Gobold" panose="02000500000000000000" pitchFamily="2" charset="0"/>
              </a:rPr>
              <a:t>Slogans #9</a:t>
            </a:r>
            <a:endParaRPr lang="en-US" b="1" spc="50" dirty="0">
              <a:ln w="11430"/>
              <a:solidFill>
                <a:srgbClr val="68798B"/>
              </a:solidFill>
              <a:latin typeface="Gobold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458200" cy="4419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company’s slogan is:</a:t>
            </a:r>
          </a:p>
          <a:p>
            <a:pPr algn="ctr">
              <a:buNone/>
            </a:pPr>
            <a:r>
              <a:rPr lang="en-US" dirty="0" smtClean="0"/>
              <a:t>“When it absolutely, positively has to be there overnight.”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6600" y="381000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Fedex</a:t>
            </a:r>
            <a:endParaRPr lang="en-US" sz="3200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9296400" y="5616321"/>
            <a:ext cx="1409700" cy="1089279"/>
          </a:xfrm>
          <a:prstGeom prst="roundRect">
            <a:avLst/>
          </a:prstGeom>
          <a:solidFill>
            <a:srgbClr val="68798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obold" panose="02000500000000000000" pitchFamily="2" charset="0"/>
              </a:rPr>
              <a:t>Slogans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obold" panose="02000500000000000000" pitchFamily="2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07489" y="5791200"/>
            <a:ext cx="1932791" cy="914400"/>
          </a:xfrm>
          <a:prstGeom prst="flowChartProcess">
            <a:avLst/>
          </a:prstGeom>
          <a:solidFill>
            <a:srgbClr val="F2F4E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68798B"/>
                </a:solidFill>
                <a:latin typeface="Action Man" pitchFamily="2" charset="0"/>
              </a:rPr>
              <a:t>$200</a:t>
            </a:r>
            <a:endParaRPr lang="en-US" sz="6000" dirty="0">
              <a:solidFill>
                <a:srgbClr val="68798B"/>
              </a:solidFill>
              <a:latin typeface="Action Man" pitchFamily="2" charset="0"/>
            </a:endParaRPr>
          </a:p>
        </p:txBody>
      </p:sp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10832951" y="5638800"/>
            <a:ext cx="1230840" cy="1066800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Image result for fede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3" y="2616913"/>
            <a:ext cx="4975973" cy="250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81400" y="2438400"/>
            <a:ext cx="4724400" cy="2362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Back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15397</TotalTime>
  <Words>1236</Words>
  <Application>Microsoft Office PowerPoint</Application>
  <PresentationFormat>Widescreen</PresentationFormat>
  <Paragraphs>374</Paragraphs>
  <Slides>98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Abilene</vt:lpstr>
      <vt:lpstr>Action Man</vt:lpstr>
      <vt:lpstr>Arial</vt:lpstr>
      <vt:lpstr>Calibri</vt:lpstr>
      <vt:lpstr>Gobold</vt:lpstr>
      <vt:lpstr>Harlow Solid Italic</vt:lpstr>
      <vt:lpstr>Island of Misfit Toys</vt:lpstr>
      <vt:lpstr>Mead Bold</vt:lpstr>
      <vt:lpstr>Office Theme</vt:lpstr>
      <vt:lpstr>PowerPoint Presentation</vt:lpstr>
      <vt:lpstr>PowerPoint Presentation</vt:lpstr>
      <vt:lpstr>General Marketing</vt:lpstr>
      <vt:lpstr>General Marketing #1</vt:lpstr>
      <vt:lpstr>PowerPoint Presentation</vt:lpstr>
      <vt:lpstr>General Marketing #2</vt:lpstr>
      <vt:lpstr>PowerPoint Presentation</vt:lpstr>
      <vt:lpstr>General Marketing #3</vt:lpstr>
      <vt:lpstr>PowerPoint Presentation</vt:lpstr>
      <vt:lpstr>General Marketing #4</vt:lpstr>
      <vt:lpstr>PowerPoint Presentation</vt:lpstr>
      <vt:lpstr>General Marketing #5</vt:lpstr>
      <vt:lpstr>PowerPoint Presentation</vt:lpstr>
      <vt:lpstr>General Marketing #6</vt:lpstr>
      <vt:lpstr>PowerPoint Presentation</vt:lpstr>
      <vt:lpstr>General Marketing #7</vt:lpstr>
      <vt:lpstr>PowerPoint Presentation</vt:lpstr>
      <vt:lpstr>General Marketing #8</vt:lpstr>
      <vt:lpstr>PowerPoint Presentation</vt:lpstr>
      <vt:lpstr>General Marketing #9</vt:lpstr>
      <vt:lpstr>PowerPoint Presentation</vt:lpstr>
      <vt:lpstr>Logos</vt:lpstr>
      <vt:lpstr>PowerPoint Presentation</vt:lpstr>
      <vt:lpstr>PowerPoint Presentation</vt:lpstr>
      <vt:lpstr>Logos #2</vt:lpstr>
      <vt:lpstr>PowerPoint Presentation</vt:lpstr>
      <vt:lpstr>Logos #3</vt:lpstr>
      <vt:lpstr>PowerPoint Presentation</vt:lpstr>
      <vt:lpstr>Logos #4</vt:lpstr>
      <vt:lpstr>PowerPoint Presentation</vt:lpstr>
      <vt:lpstr>Logos #5</vt:lpstr>
      <vt:lpstr>PowerPoint Presentation</vt:lpstr>
      <vt:lpstr>Logos #6</vt:lpstr>
      <vt:lpstr>PowerPoint Presentation</vt:lpstr>
      <vt:lpstr>Logos #7</vt:lpstr>
      <vt:lpstr>PowerPoint Presentation</vt:lpstr>
      <vt:lpstr>Logos #8</vt:lpstr>
      <vt:lpstr>PowerPoint Presentation</vt:lpstr>
      <vt:lpstr>Logos #9</vt:lpstr>
      <vt:lpstr>Miscellaneous</vt:lpstr>
      <vt:lpstr>PowerPoint Presentation</vt:lpstr>
      <vt:lpstr>Miscellaneous #1</vt:lpstr>
      <vt:lpstr>PowerPoint Presentation</vt:lpstr>
      <vt:lpstr>Miscellaneous #2</vt:lpstr>
      <vt:lpstr>PowerPoint Presentation</vt:lpstr>
      <vt:lpstr>Miscellaneous #3</vt:lpstr>
      <vt:lpstr>PowerPoint Presentation</vt:lpstr>
      <vt:lpstr>Miscellaneous #4</vt:lpstr>
      <vt:lpstr>PowerPoint Presentation</vt:lpstr>
      <vt:lpstr>Miscellaneous #5</vt:lpstr>
      <vt:lpstr>PowerPoint Presentation</vt:lpstr>
      <vt:lpstr>Miscellaneous #6</vt:lpstr>
      <vt:lpstr>PowerPoint Presentation</vt:lpstr>
      <vt:lpstr>Miscellaneous #7</vt:lpstr>
      <vt:lpstr>PowerPoint Presentation</vt:lpstr>
      <vt:lpstr>Miscellaneous #8</vt:lpstr>
      <vt:lpstr>PowerPoint Presentation</vt:lpstr>
      <vt:lpstr>Miscellaneous #9</vt:lpstr>
      <vt:lpstr>Jingles</vt:lpstr>
      <vt:lpstr>PowerPoint Presentation</vt:lpstr>
      <vt:lpstr>Jingles #1</vt:lpstr>
      <vt:lpstr>PowerPoint Presentation</vt:lpstr>
      <vt:lpstr>Jingles #2</vt:lpstr>
      <vt:lpstr>PowerPoint Presentation</vt:lpstr>
      <vt:lpstr>Jingles #3</vt:lpstr>
      <vt:lpstr>PowerPoint Presentation</vt:lpstr>
      <vt:lpstr>Jingles #4</vt:lpstr>
      <vt:lpstr>PowerPoint Presentation</vt:lpstr>
      <vt:lpstr>Jingles #5</vt:lpstr>
      <vt:lpstr>PowerPoint Presentation</vt:lpstr>
      <vt:lpstr>Jingles #6</vt:lpstr>
      <vt:lpstr>PowerPoint Presentation</vt:lpstr>
      <vt:lpstr>Jingles #7</vt:lpstr>
      <vt:lpstr>PowerPoint Presentation</vt:lpstr>
      <vt:lpstr>Jingles #8</vt:lpstr>
      <vt:lpstr>PowerPoint Presentation</vt:lpstr>
      <vt:lpstr>PowerPoint Presentation</vt:lpstr>
      <vt:lpstr>Jingles #9</vt:lpstr>
      <vt:lpstr>PowerPoint Presentation</vt:lpstr>
      <vt:lpstr>Slogans</vt:lpstr>
      <vt:lpstr>Slogans #1</vt:lpstr>
      <vt:lpstr>PowerPoint Presentation</vt:lpstr>
      <vt:lpstr>Slogans #2</vt:lpstr>
      <vt:lpstr>PowerPoint Presentation</vt:lpstr>
      <vt:lpstr>Slogans #3</vt:lpstr>
      <vt:lpstr>PowerPoint Presentation</vt:lpstr>
      <vt:lpstr>Slogans #4</vt:lpstr>
      <vt:lpstr>PowerPoint Presentation</vt:lpstr>
      <vt:lpstr>Slogans #5</vt:lpstr>
      <vt:lpstr>PowerPoint Presentation</vt:lpstr>
      <vt:lpstr>Slogans #6</vt:lpstr>
      <vt:lpstr>PowerPoint Presentation</vt:lpstr>
      <vt:lpstr>Slogans #7</vt:lpstr>
      <vt:lpstr>PowerPoint Presentation</vt:lpstr>
      <vt:lpstr>Slogans #8</vt:lpstr>
      <vt:lpstr>PowerPoint Presentation</vt:lpstr>
      <vt:lpstr>Slogans #9</vt:lpstr>
      <vt:lpstr>PowerPoint Presentation</vt:lpstr>
    </vt:vector>
  </TitlesOfParts>
  <Company>Jordan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Quiz</dc:title>
  <dc:creator>megan.rees</dc:creator>
  <cp:lastModifiedBy>Megan Rees</cp:lastModifiedBy>
  <cp:revision>495</cp:revision>
  <dcterms:created xsi:type="dcterms:W3CDTF">2009-09-29T20:32:50Z</dcterms:created>
  <dcterms:modified xsi:type="dcterms:W3CDTF">2019-03-20T22:11:08Z</dcterms:modified>
</cp:coreProperties>
</file>