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5"/>
  </p:notesMasterIdLst>
  <p:handoutMasterIdLst>
    <p:handoutMasterId r:id="rId106"/>
  </p:handout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1" r:id="rId9"/>
    <p:sldId id="337" r:id="rId10"/>
    <p:sldId id="372" r:id="rId11"/>
    <p:sldId id="264" r:id="rId12"/>
    <p:sldId id="265" r:id="rId13"/>
    <p:sldId id="270" r:id="rId14"/>
    <p:sldId id="275" r:id="rId15"/>
    <p:sldId id="271" r:id="rId16"/>
    <p:sldId id="272" r:id="rId17"/>
    <p:sldId id="273" r:id="rId18"/>
    <p:sldId id="274" r:id="rId19"/>
    <p:sldId id="266" r:id="rId20"/>
    <p:sldId id="267" r:id="rId21"/>
    <p:sldId id="268" r:id="rId22"/>
    <p:sldId id="269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335" r:id="rId33"/>
    <p:sldId id="375" r:id="rId34"/>
    <p:sldId id="376" r:id="rId35"/>
    <p:sldId id="379" r:id="rId36"/>
    <p:sldId id="377" r:id="rId37"/>
    <p:sldId id="285" r:id="rId38"/>
    <p:sldId id="286" r:id="rId39"/>
    <p:sldId id="287" r:id="rId40"/>
    <p:sldId id="288" r:id="rId41"/>
    <p:sldId id="289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38" r:id="rId50"/>
    <p:sldId id="339" r:id="rId51"/>
    <p:sldId id="34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71" r:id="rId60"/>
    <p:sldId id="370" r:id="rId61"/>
    <p:sldId id="341" r:id="rId62"/>
    <p:sldId id="308" r:id="rId63"/>
    <p:sldId id="309" r:id="rId64"/>
    <p:sldId id="310" r:id="rId65"/>
    <p:sldId id="311" r:id="rId66"/>
    <p:sldId id="312" r:id="rId67"/>
    <p:sldId id="313" r:id="rId68"/>
    <p:sldId id="315" r:id="rId69"/>
    <p:sldId id="316" r:id="rId70"/>
    <p:sldId id="317" r:id="rId71"/>
    <p:sldId id="318" r:id="rId72"/>
    <p:sldId id="319" r:id="rId73"/>
    <p:sldId id="320" r:id="rId74"/>
    <p:sldId id="321" r:id="rId75"/>
    <p:sldId id="322" r:id="rId76"/>
    <p:sldId id="324" r:id="rId77"/>
    <p:sldId id="323" r:id="rId78"/>
    <p:sldId id="336" r:id="rId79"/>
    <p:sldId id="325" r:id="rId80"/>
    <p:sldId id="326" r:id="rId81"/>
    <p:sldId id="374" r:id="rId82"/>
    <p:sldId id="327" r:id="rId83"/>
    <p:sldId id="328" r:id="rId84"/>
    <p:sldId id="329" r:id="rId85"/>
    <p:sldId id="330" r:id="rId86"/>
    <p:sldId id="342" r:id="rId87"/>
    <p:sldId id="344" r:id="rId88"/>
    <p:sldId id="343" r:id="rId89"/>
    <p:sldId id="332" r:id="rId90"/>
    <p:sldId id="333" r:id="rId91"/>
    <p:sldId id="334" r:id="rId92"/>
    <p:sldId id="373" r:id="rId93"/>
    <p:sldId id="345" r:id="rId94"/>
    <p:sldId id="347" r:id="rId95"/>
    <p:sldId id="348" r:id="rId96"/>
    <p:sldId id="349" r:id="rId97"/>
    <p:sldId id="350" r:id="rId98"/>
    <p:sldId id="353" r:id="rId99"/>
    <p:sldId id="354" r:id="rId100"/>
    <p:sldId id="355" r:id="rId101"/>
    <p:sldId id="356" r:id="rId102"/>
    <p:sldId id="357" r:id="rId103"/>
    <p:sldId id="369" r:id="rId10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78" autoAdjust="0"/>
  </p:normalViewPr>
  <p:slideViewPr>
    <p:cSldViewPr>
      <p:cViewPr>
        <p:scale>
          <a:sx n="61" d="100"/>
          <a:sy n="61" d="100"/>
        </p:scale>
        <p:origin x="-1404" y="-10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Apples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150</c:v>
                </c:pt>
                <c:pt idx="1">
                  <c:v>98</c:v>
                </c:pt>
                <c:pt idx="2">
                  <c:v>123</c:v>
                </c:pt>
                <c:pt idx="3">
                  <c:v>213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Oranges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163</c:v>
                </c:pt>
                <c:pt idx="1">
                  <c:v>124</c:v>
                </c:pt>
                <c:pt idx="2">
                  <c:v>120</c:v>
                </c:pt>
                <c:pt idx="3">
                  <c:v>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Bananas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111</c:v>
                </c:pt>
                <c:pt idx="1">
                  <c:v>134</c:v>
                </c:pt>
                <c:pt idx="2">
                  <c:v>123</c:v>
                </c:pt>
                <c:pt idx="3">
                  <c:v>210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741376"/>
        <c:axId val="150742912"/>
      </c:barChart>
      <c:catAx>
        <c:axId val="15074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0742912"/>
        <c:crosses val="autoZero"/>
        <c:auto val="1"/>
        <c:lblAlgn val="ctr"/>
        <c:lblOffset val="100"/>
        <c:noMultiLvlLbl val="0"/>
      </c:catAx>
      <c:valAx>
        <c:axId val="150742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7413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EBF4BD-DE70-4533-81FC-9DB2F942BAF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736155-B19C-46D4-BEEF-8FF9AB73A51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No copyright, free to all</a:t>
          </a:r>
          <a:endParaRPr lang="en-US" dirty="0"/>
        </a:p>
      </dgm:t>
    </dgm:pt>
    <dgm:pt modelId="{A8EFFBCE-DCC3-4233-BF7C-E83D93A96531}" type="parTrans" cxnId="{F5B62078-53D3-4C5F-A3C6-C9E0F135F1A1}">
      <dgm:prSet/>
      <dgm:spPr/>
      <dgm:t>
        <a:bodyPr/>
        <a:lstStyle/>
        <a:p>
          <a:endParaRPr lang="en-US"/>
        </a:p>
      </dgm:t>
    </dgm:pt>
    <dgm:pt modelId="{6726FBE9-B482-43F8-AEE5-D7C8E89520FA}" type="sibTrans" cxnId="{F5B62078-53D3-4C5F-A3C6-C9E0F135F1A1}">
      <dgm:prSet/>
      <dgm:spPr/>
      <dgm:t>
        <a:bodyPr/>
        <a:lstStyle/>
        <a:p>
          <a:endParaRPr lang="en-US"/>
        </a:p>
      </dgm:t>
    </dgm:pt>
    <dgm:pt modelId="{DD201B4B-5577-45F3-8BDF-3A07FF91D1E9}">
      <dgm:prSet phldrT="[Text]"/>
      <dgm:spPr/>
      <dgm:t>
        <a:bodyPr/>
        <a:lstStyle/>
        <a:p>
          <a:r>
            <a:rPr lang="en-US" dirty="0" smtClean="0"/>
            <a:t>Public Domain</a:t>
          </a:r>
          <a:endParaRPr lang="en-US" dirty="0"/>
        </a:p>
      </dgm:t>
    </dgm:pt>
    <dgm:pt modelId="{31F6A667-EFA3-4C0F-B81F-A072613FE933}" type="parTrans" cxnId="{7D088E65-BEF3-4D86-84EE-1CAE23EAB61A}">
      <dgm:prSet/>
      <dgm:spPr/>
      <dgm:t>
        <a:bodyPr/>
        <a:lstStyle/>
        <a:p>
          <a:endParaRPr lang="en-US"/>
        </a:p>
      </dgm:t>
    </dgm:pt>
    <dgm:pt modelId="{81039CCD-234C-47FA-BEED-43FE689EB8F9}" type="sibTrans" cxnId="{7D088E65-BEF3-4D86-84EE-1CAE23EAB61A}">
      <dgm:prSet/>
      <dgm:spPr/>
      <dgm:t>
        <a:bodyPr/>
        <a:lstStyle/>
        <a:p>
          <a:endParaRPr lang="en-US"/>
        </a:p>
      </dgm:t>
    </dgm:pt>
    <dgm:pt modelId="{468C9F77-7DB3-4250-B3CB-E768C4A7C510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Copyrighted but free </a:t>
          </a:r>
          <a:endParaRPr lang="en-US" dirty="0"/>
        </a:p>
      </dgm:t>
    </dgm:pt>
    <dgm:pt modelId="{FA724B7B-F021-41B8-8D19-49D3AE47C0B5}" type="parTrans" cxnId="{3F6B62AD-3064-439B-A7AA-2C6EF106BECF}">
      <dgm:prSet/>
      <dgm:spPr/>
      <dgm:t>
        <a:bodyPr/>
        <a:lstStyle/>
        <a:p>
          <a:endParaRPr lang="en-US"/>
        </a:p>
      </dgm:t>
    </dgm:pt>
    <dgm:pt modelId="{365E1DE6-FEC8-4F16-80A4-E7393173F451}" type="sibTrans" cxnId="{3F6B62AD-3064-439B-A7AA-2C6EF106BECF}">
      <dgm:prSet/>
      <dgm:spPr/>
      <dgm:t>
        <a:bodyPr/>
        <a:lstStyle/>
        <a:p>
          <a:endParaRPr lang="en-US"/>
        </a:p>
      </dgm:t>
    </dgm:pt>
    <dgm:pt modelId="{44DE04B9-E636-4DD0-ABC0-DAF386984F72}">
      <dgm:prSet phldrT="[Text]"/>
      <dgm:spPr/>
      <dgm:t>
        <a:bodyPr/>
        <a:lstStyle/>
        <a:p>
          <a:r>
            <a:rPr lang="en-US" dirty="0" smtClean="0"/>
            <a:t>Freeware</a:t>
          </a:r>
          <a:endParaRPr lang="en-US" dirty="0"/>
        </a:p>
      </dgm:t>
    </dgm:pt>
    <dgm:pt modelId="{357AF5DE-78CD-4B76-A608-F8D430C47C7D}" type="parTrans" cxnId="{DA465F64-67AD-4333-A8F8-33EEF081EB49}">
      <dgm:prSet/>
      <dgm:spPr/>
      <dgm:t>
        <a:bodyPr/>
        <a:lstStyle/>
        <a:p>
          <a:endParaRPr lang="en-US"/>
        </a:p>
      </dgm:t>
    </dgm:pt>
    <dgm:pt modelId="{33B4CD5F-2DCE-4ADD-8769-F817A8546559}" type="sibTrans" cxnId="{DA465F64-67AD-4333-A8F8-33EEF081EB49}">
      <dgm:prSet/>
      <dgm:spPr/>
      <dgm:t>
        <a:bodyPr/>
        <a:lstStyle/>
        <a:p>
          <a:endParaRPr lang="en-US"/>
        </a:p>
      </dgm:t>
    </dgm:pt>
    <dgm:pt modelId="{C5E8EDBD-8E8B-4FBF-AD77-84A369335B58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Copyrighted with use restrictions</a:t>
          </a:r>
          <a:endParaRPr lang="en-US" dirty="0"/>
        </a:p>
      </dgm:t>
    </dgm:pt>
    <dgm:pt modelId="{A21F3F12-9088-4D50-B6D0-2A8B491CA50A}" type="parTrans" cxnId="{F1F438FD-4E67-453F-9D22-3246A8BBAA95}">
      <dgm:prSet/>
      <dgm:spPr/>
      <dgm:t>
        <a:bodyPr/>
        <a:lstStyle/>
        <a:p>
          <a:endParaRPr lang="en-US"/>
        </a:p>
      </dgm:t>
    </dgm:pt>
    <dgm:pt modelId="{680A432C-B4F7-4830-BBA2-ECFA98F5AEE0}" type="sibTrans" cxnId="{F1F438FD-4E67-453F-9D22-3246A8BBAA95}">
      <dgm:prSet/>
      <dgm:spPr/>
      <dgm:t>
        <a:bodyPr/>
        <a:lstStyle/>
        <a:p>
          <a:endParaRPr lang="en-US"/>
        </a:p>
      </dgm:t>
    </dgm:pt>
    <dgm:pt modelId="{58020B77-CF62-4C62-A7CE-A77204465D50}">
      <dgm:prSet phldrT="[Text]"/>
      <dgm:spPr/>
      <dgm:t>
        <a:bodyPr/>
        <a:lstStyle/>
        <a:p>
          <a:r>
            <a:rPr lang="en-US" dirty="0" smtClean="0"/>
            <a:t>Shareware</a:t>
          </a:r>
          <a:endParaRPr lang="en-US" dirty="0"/>
        </a:p>
      </dgm:t>
    </dgm:pt>
    <dgm:pt modelId="{9C4EC9F7-158B-4735-BF32-714D0F24725E}" type="parTrans" cxnId="{24F16668-FBC0-4DC5-B0F3-5C631A047205}">
      <dgm:prSet/>
      <dgm:spPr/>
      <dgm:t>
        <a:bodyPr/>
        <a:lstStyle/>
        <a:p>
          <a:endParaRPr lang="en-US"/>
        </a:p>
      </dgm:t>
    </dgm:pt>
    <dgm:pt modelId="{9B1C293F-D36B-4473-A4FE-82421C853271}" type="sibTrans" cxnId="{24F16668-FBC0-4DC5-B0F3-5C631A047205}">
      <dgm:prSet/>
      <dgm:spPr/>
      <dgm:t>
        <a:bodyPr/>
        <a:lstStyle/>
        <a:p>
          <a:endParaRPr lang="en-US"/>
        </a:p>
      </dgm:t>
    </dgm:pt>
    <dgm:pt modelId="{BB8C1C04-1F7D-4FB8-85DD-83D88CCDE81E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Copyrighted, at a cost, all restrictions possible</a:t>
          </a:r>
          <a:endParaRPr lang="en-US" dirty="0"/>
        </a:p>
      </dgm:t>
    </dgm:pt>
    <dgm:pt modelId="{28A533FC-7D8E-4697-B338-50374B7114F9}" type="parTrans" cxnId="{422AA37D-11EF-4FE6-AF23-08DD6A0BC0C3}">
      <dgm:prSet/>
      <dgm:spPr/>
      <dgm:t>
        <a:bodyPr/>
        <a:lstStyle/>
        <a:p>
          <a:endParaRPr lang="en-US"/>
        </a:p>
      </dgm:t>
    </dgm:pt>
    <dgm:pt modelId="{7859C7B5-2D42-4439-BF76-FDC7BD3D1691}" type="sibTrans" cxnId="{422AA37D-11EF-4FE6-AF23-08DD6A0BC0C3}">
      <dgm:prSet/>
      <dgm:spPr/>
      <dgm:t>
        <a:bodyPr/>
        <a:lstStyle/>
        <a:p>
          <a:endParaRPr lang="en-US"/>
        </a:p>
      </dgm:t>
    </dgm:pt>
    <dgm:pt modelId="{52947C07-0E1D-42DB-ACF2-710149658F42}">
      <dgm:prSet phldrT="[Text]"/>
      <dgm:spPr/>
      <dgm:t>
        <a:bodyPr/>
        <a:lstStyle/>
        <a:p>
          <a:r>
            <a:rPr lang="en-US" dirty="0" smtClean="0"/>
            <a:t>All </a:t>
          </a:r>
          <a:r>
            <a:rPr lang="en-US" smtClean="0"/>
            <a:t>Rights Reserved</a:t>
          </a:r>
          <a:endParaRPr lang="en-US" dirty="0"/>
        </a:p>
      </dgm:t>
    </dgm:pt>
    <dgm:pt modelId="{BBA0F5F5-A0F7-473B-B9C9-D030DD981A39}" type="parTrans" cxnId="{CAB21640-1C8D-452B-BC6F-6D46D2B27B4F}">
      <dgm:prSet/>
      <dgm:spPr/>
      <dgm:t>
        <a:bodyPr/>
        <a:lstStyle/>
        <a:p>
          <a:endParaRPr lang="en-US"/>
        </a:p>
      </dgm:t>
    </dgm:pt>
    <dgm:pt modelId="{32DD1D70-D34C-4411-83D8-5802721CFD2E}" type="sibTrans" cxnId="{CAB21640-1C8D-452B-BC6F-6D46D2B27B4F}">
      <dgm:prSet/>
      <dgm:spPr/>
      <dgm:t>
        <a:bodyPr/>
        <a:lstStyle/>
        <a:p>
          <a:endParaRPr lang="en-US"/>
        </a:p>
      </dgm:t>
    </dgm:pt>
    <dgm:pt modelId="{5CA3EAD9-7A3C-4238-9536-58CFC78FAE5E}">
      <dgm:prSet phldrT="[Text]"/>
      <dgm:spPr/>
      <dgm:t>
        <a:bodyPr/>
        <a:lstStyle/>
        <a:p>
          <a:r>
            <a:rPr lang="en-US" dirty="0" smtClean="0"/>
            <a:t>Copyrighted, restrictions stipulated by creator. Free to </a:t>
          </a:r>
          <a:r>
            <a:rPr lang="en-US" dirty="0" smtClean="0"/>
            <a:t>share</a:t>
          </a:r>
          <a:r>
            <a:rPr lang="en-US" dirty="0" smtClean="0"/>
            <a:t>.</a:t>
          </a:r>
          <a:endParaRPr lang="en-US" dirty="0"/>
        </a:p>
      </dgm:t>
    </dgm:pt>
    <dgm:pt modelId="{1E048C76-36F1-4358-A38C-BACF70BBA1EE}" type="sibTrans" cxnId="{D7D803C6-37FE-4C9E-83A8-220E3E6506DE}">
      <dgm:prSet/>
      <dgm:spPr/>
      <dgm:t>
        <a:bodyPr/>
        <a:lstStyle/>
        <a:p>
          <a:endParaRPr lang="en-US"/>
        </a:p>
      </dgm:t>
    </dgm:pt>
    <dgm:pt modelId="{92799B4F-23FD-4F13-A6C8-F59BDE5BB6E4}" type="parTrans" cxnId="{D7D803C6-37FE-4C9E-83A8-220E3E6506DE}">
      <dgm:prSet/>
      <dgm:spPr/>
      <dgm:t>
        <a:bodyPr/>
        <a:lstStyle/>
        <a:p>
          <a:endParaRPr lang="en-US"/>
        </a:p>
      </dgm:t>
    </dgm:pt>
    <dgm:pt modelId="{63C1765B-A615-479C-9321-0DD7EF61BEE3}">
      <dgm:prSet phldrT="[Text]"/>
      <dgm:spPr/>
      <dgm:t>
        <a:bodyPr/>
        <a:lstStyle/>
        <a:p>
          <a:r>
            <a:rPr lang="en-US" dirty="0" smtClean="0"/>
            <a:t>Creative Commons</a:t>
          </a:r>
          <a:endParaRPr lang="en-US" dirty="0"/>
        </a:p>
      </dgm:t>
    </dgm:pt>
    <dgm:pt modelId="{6B0D155E-F6C8-43CA-8D9E-2EB0F470A6B2}" type="parTrans" cxnId="{2D302271-8313-4B4C-8C45-3ADBA72AC80E}">
      <dgm:prSet/>
      <dgm:spPr/>
      <dgm:t>
        <a:bodyPr/>
        <a:lstStyle/>
        <a:p>
          <a:endParaRPr lang="en-US"/>
        </a:p>
      </dgm:t>
    </dgm:pt>
    <dgm:pt modelId="{79E3A6DC-711A-4CF4-9E4D-5AA2C816B776}" type="sibTrans" cxnId="{2D302271-8313-4B4C-8C45-3ADBA72AC80E}">
      <dgm:prSet/>
      <dgm:spPr/>
      <dgm:t>
        <a:bodyPr/>
        <a:lstStyle/>
        <a:p>
          <a:endParaRPr lang="en-US"/>
        </a:p>
      </dgm:t>
    </dgm:pt>
    <dgm:pt modelId="{EAE59291-BCF3-47B2-8A2A-6CFA3B2DD396}" type="pres">
      <dgm:prSet presAssocID="{74EBF4BD-DE70-4533-81FC-9DB2F942BAF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8F2BB09-89D9-4E29-85D5-4B6812C1B9B4}" type="pres">
      <dgm:prSet presAssocID="{74EBF4BD-DE70-4533-81FC-9DB2F942BAFA}" presName="Name1" presStyleCnt="0"/>
      <dgm:spPr/>
    </dgm:pt>
    <dgm:pt modelId="{8ABF61BC-0FE5-4454-88BF-EF68311018B0}" type="pres">
      <dgm:prSet presAssocID="{74EBF4BD-DE70-4533-81FC-9DB2F942BAFA}" presName="cycle" presStyleCnt="0"/>
      <dgm:spPr/>
    </dgm:pt>
    <dgm:pt modelId="{D2DF47AE-B1F9-4733-9C1C-2F306C39F0FB}" type="pres">
      <dgm:prSet presAssocID="{74EBF4BD-DE70-4533-81FC-9DB2F942BAFA}" presName="srcNode" presStyleLbl="node1" presStyleIdx="0" presStyleCnt="5"/>
      <dgm:spPr/>
    </dgm:pt>
    <dgm:pt modelId="{163E1046-34B4-4B1A-A9DD-D6E46FC4681A}" type="pres">
      <dgm:prSet presAssocID="{74EBF4BD-DE70-4533-81FC-9DB2F942BAFA}" presName="conn" presStyleLbl="parChTrans1D2" presStyleIdx="0" presStyleCnt="1"/>
      <dgm:spPr/>
      <dgm:t>
        <a:bodyPr/>
        <a:lstStyle/>
        <a:p>
          <a:endParaRPr lang="en-US"/>
        </a:p>
      </dgm:t>
    </dgm:pt>
    <dgm:pt modelId="{620F528A-D58E-4154-96BD-69CA3FC3A527}" type="pres">
      <dgm:prSet presAssocID="{74EBF4BD-DE70-4533-81FC-9DB2F942BAFA}" presName="extraNode" presStyleLbl="node1" presStyleIdx="0" presStyleCnt="5"/>
      <dgm:spPr/>
    </dgm:pt>
    <dgm:pt modelId="{6F7C793D-345E-4122-B02D-3B7B6C0B0105}" type="pres">
      <dgm:prSet presAssocID="{74EBF4BD-DE70-4533-81FC-9DB2F942BAFA}" presName="dstNode" presStyleLbl="node1" presStyleIdx="0" presStyleCnt="5"/>
      <dgm:spPr/>
    </dgm:pt>
    <dgm:pt modelId="{1F8F5970-FE96-4066-94C9-DC7629336A0D}" type="pres">
      <dgm:prSet presAssocID="{AB736155-B19C-46D4-BEEF-8FF9AB73A51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1F931-1C19-4130-AF91-D1AA3DDB01EC}" type="pres">
      <dgm:prSet presAssocID="{AB736155-B19C-46D4-BEEF-8FF9AB73A515}" presName="accent_1" presStyleCnt="0"/>
      <dgm:spPr/>
    </dgm:pt>
    <dgm:pt modelId="{64E3D496-E655-4B2D-A7C9-1719641CBED3}" type="pres">
      <dgm:prSet presAssocID="{AB736155-B19C-46D4-BEEF-8FF9AB73A515}" presName="accentRepeatNode" presStyleLbl="solidFgAcc1" presStyleIdx="0" presStyleCnt="5"/>
      <dgm:spPr/>
    </dgm:pt>
    <dgm:pt modelId="{FF89F082-8F22-4209-A715-4A962E66C2A5}" type="pres">
      <dgm:prSet presAssocID="{468C9F77-7DB3-4250-B3CB-E768C4A7C510}" presName="text_2" presStyleLbl="node1" presStyleIdx="1" presStyleCnt="5" custLinFactNeighborX="580" custLinFactNeighborY="-1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5F555-CA32-4567-ADBB-580CFEC50B22}" type="pres">
      <dgm:prSet presAssocID="{468C9F77-7DB3-4250-B3CB-E768C4A7C510}" presName="accent_2" presStyleCnt="0"/>
      <dgm:spPr/>
    </dgm:pt>
    <dgm:pt modelId="{4FDC7529-5D89-40B1-88E4-99F367A0CF7A}" type="pres">
      <dgm:prSet presAssocID="{468C9F77-7DB3-4250-B3CB-E768C4A7C510}" presName="accentRepeatNode" presStyleLbl="solidFgAcc1" presStyleIdx="1" presStyleCnt="5"/>
      <dgm:spPr/>
    </dgm:pt>
    <dgm:pt modelId="{5C86AD1E-0FBC-434A-8C51-0BCF29B98853}" type="pres">
      <dgm:prSet presAssocID="{C5E8EDBD-8E8B-4FBF-AD77-84A369335B5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BD47D-9DF8-4B1E-A1B5-C9B75510EE01}" type="pres">
      <dgm:prSet presAssocID="{C5E8EDBD-8E8B-4FBF-AD77-84A369335B58}" presName="accent_3" presStyleCnt="0"/>
      <dgm:spPr/>
    </dgm:pt>
    <dgm:pt modelId="{BBA6D1C3-29DA-4812-B145-94F3306987D8}" type="pres">
      <dgm:prSet presAssocID="{C5E8EDBD-8E8B-4FBF-AD77-84A369335B58}" presName="accentRepeatNode" presStyleLbl="solidFgAcc1" presStyleIdx="2" presStyleCnt="5"/>
      <dgm:spPr/>
    </dgm:pt>
    <dgm:pt modelId="{EBA54154-97F8-4DD5-8AE1-C6D1EC5986A4}" type="pres">
      <dgm:prSet presAssocID="{BB8C1C04-1F7D-4FB8-85DD-83D88CCDE81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FCD9F-8730-4474-9D4D-98643747D1DE}" type="pres">
      <dgm:prSet presAssocID="{BB8C1C04-1F7D-4FB8-85DD-83D88CCDE81E}" presName="accent_4" presStyleCnt="0"/>
      <dgm:spPr/>
    </dgm:pt>
    <dgm:pt modelId="{80530BD0-24E6-4B6A-BE4B-CBD9C0F95A21}" type="pres">
      <dgm:prSet presAssocID="{BB8C1C04-1F7D-4FB8-85DD-83D88CCDE81E}" presName="accentRepeatNode" presStyleLbl="solidFgAcc1" presStyleIdx="3" presStyleCnt="5"/>
      <dgm:spPr/>
    </dgm:pt>
    <dgm:pt modelId="{B967F11D-95EA-4C4D-8CD3-A14F45D63E64}" type="pres">
      <dgm:prSet presAssocID="{5CA3EAD9-7A3C-4238-9536-58CFC78FAE5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0D5C1-B4B3-44B7-B76E-772810C0CAAF}" type="pres">
      <dgm:prSet presAssocID="{5CA3EAD9-7A3C-4238-9536-58CFC78FAE5E}" presName="accent_5" presStyleCnt="0"/>
      <dgm:spPr/>
    </dgm:pt>
    <dgm:pt modelId="{01E2FE8B-2F42-40D2-B559-C33F1A42B8DF}" type="pres">
      <dgm:prSet presAssocID="{5CA3EAD9-7A3C-4238-9536-58CFC78FAE5E}" presName="accentRepeatNode" presStyleLbl="solidFgAcc1" presStyleIdx="4" presStyleCnt="5"/>
      <dgm:spPr/>
    </dgm:pt>
  </dgm:ptLst>
  <dgm:cxnLst>
    <dgm:cxn modelId="{1BC4368E-7CAE-48B5-B1C9-18B524C3B55F}" type="presOf" srcId="{81039CCD-234C-47FA-BEED-43FE689EB8F9}" destId="{163E1046-34B4-4B1A-A9DD-D6E46FC4681A}" srcOrd="0" destOrd="0" presId="urn:microsoft.com/office/officeart/2008/layout/VerticalCurvedList"/>
    <dgm:cxn modelId="{2B030B98-2BE0-449F-8D76-B0527D5D439E}" type="presOf" srcId="{468C9F77-7DB3-4250-B3CB-E768C4A7C510}" destId="{FF89F082-8F22-4209-A715-4A962E66C2A5}" srcOrd="0" destOrd="0" presId="urn:microsoft.com/office/officeart/2008/layout/VerticalCurvedList"/>
    <dgm:cxn modelId="{72336D3C-58DA-4AD3-A9B4-5D6CBE22DED2}" type="presOf" srcId="{63C1765B-A615-479C-9321-0DD7EF61BEE3}" destId="{B967F11D-95EA-4C4D-8CD3-A14F45D63E64}" srcOrd="0" destOrd="1" presId="urn:microsoft.com/office/officeart/2008/layout/VerticalCurvedList"/>
    <dgm:cxn modelId="{422AA37D-11EF-4FE6-AF23-08DD6A0BC0C3}" srcId="{74EBF4BD-DE70-4533-81FC-9DB2F942BAFA}" destId="{BB8C1C04-1F7D-4FB8-85DD-83D88CCDE81E}" srcOrd="3" destOrd="0" parTransId="{28A533FC-7D8E-4697-B338-50374B7114F9}" sibTransId="{7859C7B5-2D42-4439-BF76-FDC7BD3D1691}"/>
    <dgm:cxn modelId="{1BA16819-187C-4BB4-B12A-390B3E265C61}" type="presOf" srcId="{58020B77-CF62-4C62-A7CE-A77204465D50}" destId="{5C86AD1E-0FBC-434A-8C51-0BCF29B98853}" srcOrd="0" destOrd="1" presId="urn:microsoft.com/office/officeart/2008/layout/VerticalCurvedList"/>
    <dgm:cxn modelId="{791305BB-1238-47BA-BC94-F06FF066524F}" type="presOf" srcId="{DD201B4B-5577-45F3-8BDF-3A07FF91D1E9}" destId="{1F8F5970-FE96-4066-94C9-DC7629336A0D}" srcOrd="0" destOrd="1" presId="urn:microsoft.com/office/officeart/2008/layout/VerticalCurvedList"/>
    <dgm:cxn modelId="{441B7B0A-9A42-4C80-BC13-C182B1D1C7CE}" type="presOf" srcId="{C5E8EDBD-8E8B-4FBF-AD77-84A369335B58}" destId="{5C86AD1E-0FBC-434A-8C51-0BCF29B98853}" srcOrd="0" destOrd="0" presId="urn:microsoft.com/office/officeart/2008/layout/VerticalCurvedList"/>
    <dgm:cxn modelId="{D7D803C6-37FE-4C9E-83A8-220E3E6506DE}" srcId="{74EBF4BD-DE70-4533-81FC-9DB2F942BAFA}" destId="{5CA3EAD9-7A3C-4238-9536-58CFC78FAE5E}" srcOrd="4" destOrd="0" parTransId="{92799B4F-23FD-4F13-A6C8-F59BDE5BB6E4}" sibTransId="{1E048C76-36F1-4358-A38C-BACF70BBA1EE}"/>
    <dgm:cxn modelId="{EC28A04F-CB13-459D-AA35-542862046B0F}" type="presOf" srcId="{52947C07-0E1D-42DB-ACF2-710149658F42}" destId="{EBA54154-97F8-4DD5-8AE1-C6D1EC5986A4}" srcOrd="0" destOrd="1" presId="urn:microsoft.com/office/officeart/2008/layout/VerticalCurvedList"/>
    <dgm:cxn modelId="{10D0918A-CEDF-4D53-8633-267A68F892E7}" type="presOf" srcId="{AB736155-B19C-46D4-BEEF-8FF9AB73A515}" destId="{1F8F5970-FE96-4066-94C9-DC7629336A0D}" srcOrd="0" destOrd="0" presId="urn:microsoft.com/office/officeart/2008/layout/VerticalCurvedList"/>
    <dgm:cxn modelId="{F1F438FD-4E67-453F-9D22-3246A8BBAA95}" srcId="{74EBF4BD-DE70-4533-81FC-9DB2F942BAFA}" destId="{C5E8EDBD-8E8B-4FBF-AD77-84A369335B58}" srcOrd="2" destOrd="0" parTransId="{A21F3F12-9088-4D50-B6D0-2A8B491CA50A}" sibTransId="{680A432C-B4F7-4830-BBA2-ECFA98F5AEE0}"/>
    <dgm:cxn modelId="{290145F0-2606-451B-AAA0-54B378A1B1AC}" type="presOf" srcId="{5CA3EAD9-7A3C-4238-9536-58CFC78FAE5E}" destId="{B967F11D-95EA-4C4D-8CD3-A14F45D63E64}" srcOrd="0" destOrd="0" presId="urn:microsoft.com/office/officeart/2008/layout/VerticalCurvedList"/>
    <dgm:cxn modelId="{2C457548-4BB9-4581-9B83-BA10431C1754}" type="presOf" srcId="{44DE04B9-E636-4DD0-ABC0-DAF386984F72}" destId="{FF89F082-8F22-4209-A715-4A962E66C2A5}" srcOrd="0" destOrd="1" presId="urn:microsoft.com/office/officeart/2008/layout/VerticalCurvedList"/>
    <dgm:cxn modelId="{CAB21640-1C8D-452B-BC6F-6D46D2B27B4F}" srcId="{BB8C1C04-1F7D-4FB8-85DD-83D88CCDE81E}" destId="{52947C07-0E1D-42DB-ACF2-710149658F42}" srcOrd="0" destOrd="0" parTransId="{BBA0F5F5-A0F7-473B-B9C9-D030DD981A39}" sibTransId="{32DD1D70-D34C-4411-83D8-5802721CFD2E}"/>
    <dgm:cxn modelId="{3F6B62AD-3064-439B-A7AA-2C6EF106BECF}" srcId="{74EBF4BD-DE70-4533-81FC-9DB2F942BAFA}" destId="{468C9F77-7DB3-4250-B3CB-E768C4A7C510}" srcOrd="1" destOrd="0" parTransId="{FA724B7B-F021-41B8-8D19-49D3AE47C0B5}" sibTransId="{365E1DE6-FEC8-4F16-80A4-E7393173F451}"/>
    <dgm:cxn modelId="{5DF5204F-089D-4455-8B14-09E0289E306C}" type="presOf" srcId="{BB8C1C04-1F7D-4FB8-85DD-83D88CCDE81E}" destId="{EBA54154-97F8-4DD5-8AE1-C6D1EC5986A4}" srcOrd="0" destOrd="0" presId="urn:microsoft.com/office/officeart/2008/layout/VerticalCurvedList"/>
    <dgm:cxn modelId="{24F16668-FBC0-4DC5-B0F3-5C631A047205}" srcId="{C5E8EDBD-8E8B-4FBF-AD77-84A369335B58}" destId="{58020B77-CF62-4C62-A7CE-A77204465D50}" srcOrd="0" destOrd="0" parTransId="{9C4EC9F7-158B-4735-BF32-714D0F24725E}" sibTransId="{9B1C293F-D36B-4473-A4FE-82421C853271}"/>
    <dgm:cxn modelId="{7D088E65-BEF3-4D86-84EE-1CAE23EAB61A}" srcId="{AB736155-B19C-46D4-BEEF-8FF9AB73A515}" destId="{DD201B4B-5577-45F3-8BDF-3A07FF91D1E9}" srcOrd="0" destOrd="0" parTransId="{31F6A667-EFA3-4C0F-B81F-A072613FE933}" sibTransId="{81039CCD-234C-47FA-BEED-43FE689EB8F9}"/>
    <dgm:cxn modelId="{F5B62078-53D3-4C5F-A3C6-C9E0F135F1A1}" srcId="{74EBF4BD-DE70-4533-81FC-9DB2F942BAFA}" destId="{AB736155-B19C-46D4-BEEF-8FF9AB73A515}" srcOrd="0" destOrd="0" parTransId="{A8EFFBCE-DCC3-4233-BF7C-E83D93A96531}" sibTransId="{6726FBE9-B482-43F8-AEE5-D7C8E89520FA}"/>
    <dgm:cxn modelId="{D8D30A24-EA04-41FD-A7B6-E5EDD15AC6B4}" type="presOf" srcId="{74EBF4BD-DE70-4533-81FC-9DB2F942BAFA}" destId="{EAE59291-BCF3-47B2-8A2A-6CFA3B2DD396}" srcOrd="0" destOrd="0" presId="urn:microsoft.com/office/officeart/2008/layout/VerticalCurvedList"/>
    <dgm:cxn modelId="{2D302271-8313-4B4C-8C45-3ADBA72AC80E}" srcId="{5CA3EAD9-7A3C-4238-9536-58CFC78FAE5E}" destId="{63C1765B-A615-479C-9321-0DD7EF61BEE3}" srcOrd="0" destOrd="0" parTransId="{6B0D155E-F6C8-43CA-8D9E-2EB0F470A6B2}" sibTransId="{79E3A6DC-711A-4CF4-9E4D-5AA2C816B776}"/>
    <dgm:cxn modelId="{DA465F64-67AD-4333-A8F8-33EEF081EB49}" srcId="{468C9F77-7DB3-4250-B3CB-E768C4A7C510}" destId="{44DE04B9-E636-4DD0-ABC0-DAF386984F72}" srcOrd="0" destOrd="0" parTransId="{357AF5DE-78CD-4B76-A608-F8D430C47C7D}" sibTransId="{33B4CD5F-2DCE-4ADD-8769-F817A8546559}"/>
    <dgm:cxn modelId="{F98FFB96-FEC2-41D2-9C8F-82DF206DF596}" type="presParOf" srcId="{EAE59291-BCF3-47B2-8A2A-6CFA3B2DD396}" destId="{E8F2BB09-89D9-4E29-85D5-4B6812C1B9B4}" srcOrd="0" destOrd="0" presId="urn:microsoft.com/office/officeart/2008/layout/VerticalCurvedList"/>
    <dgm:cxn modelId="{1D1CD5B2-F4F6-42B9-9F43-FE471DC73886}" type="presParOf" srcId="{E8F2BB09-89D9-4E29-85D5-4B6812C1B9B4}" destId="{8ABF61BC-0FE5-4454-88BF-EF68311018B0}" srcOrd="0" destOrd="0" presId="urn:microsoft.com/office/officeart/2008/layout/VerticalCurvedList"/>
    <dgm:cxn modelId="{525A1DBF-C9E2-4210-8751-CCB416278B5B}" type="presParOf" srcId="{8ABF61BC-0FE5-4454-88BF-EF68311018B0}" destId="{D2DF47AE-B1F9-4733-9C1C-2F306C39F0FB}" srcOrd="0" destOrd="0" presId="urn:microsoft.com/office/officeart/2008/layout/VerticalCurvedList"/>
    <dgm:cxn modelId="{ABE423ED-E761-4221-8696-64DF880CA635}" type="presParOf" srcId="{8ABF61BC-0FE5-4454-88BF-EF68311018B0}" destId="{163E1046-34B4-4B1A-A9DD-D6E46FC4681A}" srcOrd="1" destOrd="0" presId="urn:microsoft.com/office/officeart/2008/layout/VerticalCurvedList"/>
    <dgm:cxn modelId="{60155EFE-0D0A-4426-9D90-79DAEC031087}" type="presParOf" srcId="{8ABF61BC-0FE5-4454-88BF-EF68311018B0}" destId="{620F528A-D58E-4154-96BD-69CA3FC3A527}" srcOrd="2" destOrd="0" presId="urn:microsoft.com/office/officeart/2008/layout/VerticalCurvedList"/>
    <dgm:cxn modelId="{A5914CA7-836E-4575-ABC0-E36701A646BC}" type="presParOf" srcId="{8ABF61BC-0FE5-4454-88BF-EF68311018B0}" destId="{6F7C793D-345E-4122-B02D-3B7B6C0B0105}" srcOrd="3" destOrd="0" presId="urn:microsoft.com/office/officeart/2008/layout/VerticalCurvedList"/>
    <dgm:cxn modelId="{7BCDE5B6-4DAE-495C-95A9-D2D1E09CA126}" type="presParOf" srcId="{E8F2BB09-89D9-4E29-85D5-4B6812C1B9B4}" destId="{1F8F5970-FE96-4066-94C9-DC7629336A0D}" srcOrd="1" destOrd="0" presId="urn:microsoft.com/office/officeart/2008/layout/VerticalCurvedList"/>
    <dgm:cxn modelId="{D158C10A-06E6-4B36-8B4D-DDD2E68AE480}" type="presParOf" srcId="{E8F2BB09-89D9-4E29-85D5-4B6812C1B9B4}" destId="{C2F1F931-1C19-4130-AF91-D1AA3DDB01EC}" srcOrd="2" destOrd="0" presId="urn:microsoft.com/office/officeart/2008/layout/VerticalCurvedList"/>
    <dgm:cxn modelId="{2C8F3ED7-BA89-4C2C-B21D-AA618B207547}" type="presParOf" srcId="{C2F1F931-1C19-4130-AF91-D1AA3DDB01EC}" destId="{64E3D496-E655-4B2D-A7C9-1719641CBED3}" srcOrd="0" destOrd="0" presId="urn:microsoft.com/office/officeart/2008/layout/VerticalCurvedList"/>
    <dgm:cxn modelId="{CFBCE626-171B-49C2-A03C-2B3D87C9662C}" type="presParOf" srcId="{E8F2BB09-89D9-4E29-85D5-4B6812C1B9B4}" destId="{FF89F082-8F22-4209-A715-4A962E66C2A5}" srcOrd="3" destOrd="0" presId="urn:microsoft.com/office/officeart/2008/layout/VerticalCurvedList"/>
    <dgm:cxn modelId="{84C981CB-C9F5-49F1-955F-9449CD5C55E4}" type="presParOf" srcId="{E8F2BB09-89D9-4E29-85D5-4B6812C1B9B4}" destId="{E015F555-CA32-4567-ADBB-580CFEC50B22}" srcOrd="4" destOrd="0" presId="urn:microsoft.com/office/officeart/2008/layout/VerticalCurvedList"/>
    <dgm:cxn modelId="{ABAB25FB-1402-4E72-8846-AC0DA89E5903}" type="presParOf" srcId="{E015F555-CA32-4567-ADBB-580CFEC50B22}" destId="{4FDC7529-5D89-40B1-88E4-99F367A0CF7A}" srcOrd="0" destOrd="0" presId="urn:microsoft.com/office/officeart/2008/layout/VerticalCurvedList"/>
    <dgm:cxn modelId="{2F2CB185-F0C7-4B49-BC3C-A5B50038FCAA}" type="presParOf" srcId="{E8F2BB09-89D9-4E29-85D5-4B6812C1B9B4}" destId="{5C86AD1E-0FBC-434A-8C51-0BCF29B98853}" srcOrd="5" destOrd="0" presId="urn:microsoft.com/office/officeart/2008/layout/VerticalCurvedList"/>
    <dgm:cxn modelId="{3CB0AC08-47B6-4D11-9B08-96FD9B10B763}" type="presParOf" srcId="{E8F2BB09-89D9-4E29-85D5-4B6812C1B9B4}" destId="{1F7BD47D-9DF8-4B1E-A1B5-C9B75510EE01}" srcOrd="6" destOrd="0" presId="urn:microsoft.com/office/officeart/2008/layout/VerticalCurvedList"/>
    <dgm:cxn modelId="{EF07DCE8-8B1F-4CC6-8CF8-EEC49CA4B9EA}" type="presParOf" srcId="{1F7BD47D-9DF8-4B1E-A1B5-C9B75510EE01}" destId="{BBA6D1C3-29DA-4812-B145-94F3306987D8}" srcOrd="0" destOrd="0" presId="urn:microsoft.com/office/officeart/2008/layout/VerticalCurvedList"/>
    <dgm:cxn modelId="{287D0D45-C923-44E2-8BD8-DDF4EF95B014}" type="presParOf" srcId="{E8F2BB09-89D9-4E29-85D5-4B6812C1B9B4}" destId="{EBA54154-97F8-4DD5-8AE1-C6D1EC5986A4}" srcOrd="7" destOrd="0" presId="urn:microsoft.com/office/officeart/2008/layout/VerticalCurvedList"/>
    <dgm:cxn modelId="{26B90782-1BE5-4571-B095-948273147B6D}" type="presParOf" srcId="{E8F2BB09-89D9-4E29-85D5-4B6812C1B9B4}" destId="{EF1FCD9F-8730-4474-9D4D-98643747D1DE}" srcOrd="8" destOrd="0" presId="urn:microsoft.com/office/officeart/2008/layout/VerticalCurvedList"/>
    <dgm:cxn modelId="{FA7F6A55-A008-4C14-9D5A-E45911A5B2C8}" type="presParOf" srcId="{EF1FCD9F-8730-4474-9D4D-98643747D1DE}" destId="{80530BD0-24E6-4B6A-BE4B-CBD9C0F95A21}" srcOrd="0" destOrd="0" presId="urn:microsoft.com/office/officeart/2008/layout/VerticalCurvedList"/>
    <dgm:cxn modelId="{7B93F24E-4E7B-455A-96E1-ED674D263883}" type="presParOf" srcId="{E8F2BB09-89D9-4E29-85D5-4B6812C1B9B4}" destId="{B967F11D-95EA-4C4D-8CD3-A14F45D63E64}" srcOrd="9" destOrd="0" presId="urn:microsoft.com/office/officeart/2008/layout/VerticalCurvedList"/>
    <dgm:cxn modelId="{9B08AA33-9B01-4394-A6D6-30645AE3AE15}" type="presParOf" srcId="{E8F2BB09-89D9-4E29-85D5-4B6812C1B9B4}" destId="{4810D5C1-B4B3-44B7-B76E-772810C0CAAF}" srcOrd="10" destOrd="0" presId="urn:microsoft.com/office/officeart/2008/layout/VerticalCurvedList"/>
    <dgm:cxn modelId="{9BD43D77-385C-4DAF-A110-46E0613216E7}" type="presParOf" srcId="{4810D5C1-B4B3-44B7-B76E-772810C0CAAF}" destId="{01E2FE8B-2F42-40D2-B559-C33F1A42B8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E1046-34B4-4B1A-A9DD-D6E46FC4681A}">
      <dsp:nvSpPr>
        <dsp:cNvPr id="0" name=""/>
        <dsp:cNvSpPr/>
      </dsp:nvSpPr>
      <dsp:spPr>
        <a:xfrm>
          <a:off x="-7065726" y="-1080124"/>
          <a:ext cx="8408649" cy="8408649"/>
        </a:xfrm>
        <a:prstGeom prst="blockArc">
          <a:avLst>
            <a:gd name="adj1" fmla="val 18900000"/>
            <a:gd name="adj2" fmla="val 2700000"/>
            <a:gd name="adj3" fmla="val 257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8F5970-FE96-4066-94C9-DC7629336A0D}">
      <dsp:nvSpPr>
        <dsp:cNvPr id="0" name=""/>
        <dsp:cNvSpPr/>
      </dsp:nvSpPr>
      <dsp:spPr>
        <a:xfrm>
          <a:off x="586390" y="390400"/>
          <a:ext cx="7858323" cy="781299"/>
        </a:xfrm>
        <a:prstGeom prst="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157" tIns="48260" rIns="48260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No copyright, free to all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Public Domain</a:t>
          </a:r>
          <a:endParaRPr lang="en-US" sz="1500" kern="1200" dirty="0"/>
        </a:p>
      </dsp:txBody>
      <dsp:txXfrm>
        <a:off x="586390" y="390400"/>
        <a:ext cx="7858323" cy="781299"/>
      </dsp:txXfrm>
    </dsp:sp>
    <dsp:sp modelId="{64E3D496-E655-4B2D-A7C9-1719641CBED3}">
      <dsp:nvSpPr>
        <dsp:cNvPr id="0" name=""/>
        <dsp:cNvSpPr/>
      </dsp:nvSpPr>
      <dsp:spPr>
        <a:xfrm>
          <a:off x="98077" y="292737"/>
          <a:ext cx="976624" cy="9766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9F082-8F22-4209-A715-4A962E66C2A5}">
      <dsp:nvSpPr>
        <dsp:cNvPr id="0" name=""/>
        <dsp:cNvSpPr/>
      </dsp:nvSpPr>
      <dsp:spPr>
        <a:xfrm>
          <a:off x="1188577" y="1547747"/>
          <a:ext cx="7298466" cy="781299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157" tIns="48260" rIns="48260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Copyrighted but free 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Freeware</a:t>
          </a:r>
          <a:endParaRPr lang="en-US" sz="1500" kern="1200" dirty="0"/>
        </a:p>
      </dsp:txBody>
      <dsp:txXfrm>
        <a:off x="1188577" y="1547747"/>
        <a:ext cx="7298466" cy="781299"/>
      </dsp:txXfrm>
    </dsp:sp>
    <dsp:sp modelId="{4FDC7529-5D89-40B1-88E4-99F367A0CF7A}">
      <dsp:nvSpPr>
        <dsp:cNvPr id="0" name=""/>
        <dsp:cNvSpPr/>
      </dsp:nvSpPr>
      <dsp:spPr>
        <a:xfrm>
          <a:off x="657934" y="1464312"/>
          <a:ext cx="976624" cy="9766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6AD1E-0FBC-434A-8C51-0BCF29B98853}">
      <dsp:nvSpPr>
        <dsp:cNvPr id="0" name=""/>
        <dsp:cNvSpPr/>
      </dsp:nvSpPr>
      <dsp:spPr>
        <a:xfrm>
          <a:off x="1318077" y="2733550"/>
          <a:ext cx="7126635" cy="781299"/>
        </a:xfrm>
        <a:prstGeom prst="rect">
          <a:avLst/>
        </a:prstGeom>
        <a:solidFill>
          <a:schemeClr val="tx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157" tIns="48260" rIns="48260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Copyrighted with use restrictions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Shareware</a:t>
          </a:r>
          <a:endParaRPr lang="en-US" sz="1500" kern="1200" dirty="0"/>
        </a:p>
      </dsp:txBody>
      <dsp:txXfrm>
        <a:off x="1318077" y="2733550"/>
        <a:ext cx="7126635" cy="781299"/>
      </dsp:txXfrm>
    </dsp:sp>
    <dsp:sp modelId="{BBA6D1C3-29DA-4812-B145-94F3306987D8}">
      <dsp:nvSpPr>
        <dsp:cNvPr id="0" name=""/>
        <dsp:cNvSpPr/>
      </dsp:nvSpPr>
      <dsp:spPr>
        <a:xfrm>
          <a:off x="829765" y="2635887"/>
          <a:ext cx="976624" cy="9766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54154-97F8-4DD5-8AE1-C6D1EC5986A4}">
      <dsp:nvSpPr>
        <dsp:cNvPr id="0" name=""/>
        <dsp:cNvSpPr/>
      </dsp:nvSpPr>
      <dsp:spPr>
        <a:xfrm>
          <a:off x="1146246" y="3905125"/>
          <a:ext cx="7298466" cy="781299"/>
        </a:xfrm>
        <a:prstGeom prst="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157" tIns="48260" rIns="48260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Copyrighted, at a cost, all restrictions possible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All </a:t>
          </a:r>
          <a:r>
            <a:rPr lang="en-US" sz="1500" kern="1200" smtClean="0"/>
            <a:t>Rights Reserved</a:t>
          </a:r>
          <a:endParaRPr lang="en-US" sz="1500" kern="1200" dirty="0"/>
        </a:p>
      </dsp:txBody>
      <dsp:txXfrm>
        <a:off x="1146246" y="3905125"/>
        <a:ext cx="7298466" cy="781299"/>
      </dsp:txXfrm>
    </dsp:sp>
    <dsp:sp modelId="{80530BD0-24E6-4B6A-BE4B-CBD9C0F95A21}">
      <dsp:nvSpPr>
        <dsp:cNvPr id="0" name=""/>
        <dsp:cNvSpPr/>
      </dsp:nvSpPr>
      <dsp:spPr>
        <a:xfrm>
          <a:off x="657934" y="3807462"/>
          <a:ext cx="976624" cy="9766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7F11D-95EA-4C4D-8CD3-A14F45D63E64}">
      <dsp:nvSpPr>
        <dsp:cNvPr id="0" name=""/>
        <dsp:cNvSpPr/>
      </dsp:nvSpPr>
      <dsp:spPr>
        <a:xfrm>
          <a:off x="586390" y="5076700"/>
          <a:ext cx="7858323" cy="7812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157" tIns="48260" rIns="48260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Copyrighted, restrictions stipulated by creator. Free to </a:t>
          </a:r>
          <a:r>
            <a:rPr lang="en-US" sz="1900" kern="1200" dirty="0" smtClean="0"/>
            <a:t>share</a:t>
          </a:r>
          <a:r>
            <a:rPr lang="en-US" sz="1900" kern="1200" dirty="0" smtClean="0"/>
            <a:t>.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Creative Commons</a:t>
          </a:r>
          <a:endParaRPr lang="en-US" sz="1500" kern="1200" dirty="0"/>
        </a:p>
      </dsp:txBody>
      <dsp:txXfrm>
        <a:off x="586390" y="5076700"/>
        <a:ext cx="7858323" cy="781299"/>
      </dsp:txXfrm>
    </dsp:sp>
    <dsp:sp modelId="{01E2FE8B-2F42-40D2-B559-C33F1A42B8DF}">
      <dsp:nvSpPr>
        <dsp:cNvPr id="0" name=""/>
        <dsp:cNvSpPr/>
      </dsp:nvSpPr>
      <dsp:spPr>
        <a:xfrm>
          <a:off x="98077" y="4979037"/>
          <a:ext cx="976624" cy="9766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57F3F-D016-458E-BC70-3C74441334CD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A2A02-62D4-48FC-875E-4F69FB548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18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53391-6127-4DFB-AE4F-5FDC70ABE334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9D4DC-FD4B-4B7D-BD40-306DFC18D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43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where speaker notes are placed in a slide show.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72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9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723D9AF-3E3A-4041-B226-CE9669EFFCD8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9AF-3E3A-4041-B226-CE9669EFFCD8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9AF-3E3A-4041-B226-CE9669EFFCD8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9AF-3E3A-4041-B226-CE9669EFFCD8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9AF-3E3A-4041-B226-CE9669EFFCD8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9AF-3E3A-4041-B226-CE9669EFFCD8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9AF-3E3A-4041-B226-CE9669EFFCD8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9AF-3E3A-4041-B226-CE9669EFFCD8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9AF-3E3A-4041-B226-CE9669EFFCD8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9AF-3E3A-4041-B226-CE9669EFFCD8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9AF-3E3A-4041-B226-CE9669EFFCD8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723D9AF-3E3A-4041-B226-CE9669EFFCD8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" Target="slide52.xml"/><Relationship Id="rId7" Type="http://schemas.openxmlformats.org/officeDocument/2006/relationships/slide" Target="slide23.xml"/><Relationship Id="rId2" Type="http://schemas.openxmlformats.org/officeDocument/2006/relationships/slide" Target="slide7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42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3.xml"/><Relationship Id="rId7" Type="http://schemas.openxmlformats.org/officeDocument/2006/relationships/slide" Target="slide17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demark%20symbol&amp;source=images&amp;cd=&amp;cad=rja&amp;uact=8&amp;docid=bVIo9ZqGfj2gHM&amp;tbnid=LDC1zSvJ2eVq0M:&amp;ved=0CAUQjRw&amp;url=http://business.wikinut.com/img/2k3t-ehc08x86man/Trademark-Symbols&amp;ei=St5jU4rLFZDZoATQjYGIBQ&amp;bvm=bv.65636070,d.cGU&amp;psig=AFQjCNEJ-QGt1-Lf8NWs8YIiGehyo4pUAQ&amp;ust=1399140287675551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hyperlink" Target="http://www.google.com/url?sa=i&amp;rct=j&amp;q=creative%20commons&amp;source=images&amp;cd=&amp;cad=rja&amp;docid=5qKCOfWA98Zn3M&amp;tbnid=A1-pqOk9gcrDAM:&amp;ved=0CAUQjRw&amp;url=https://drupal.org/project/creativecommons&amp;ei=oeC9UsXoD5TioASZgIKAAw&amp;bvm=bv.58187178,d.cGU&amp;psig=AFQjCNHAjNwxHu3UFabMgdjeqCfzze-9JQ&amp;ust=138826191228099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wmf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74.xml"/><Relationship Id="rId3" Type="http://schemas.openxmlformats.org/officeDocument/2006/relationships/slide" Target="slide69.xml"/><Relationship Id="rId7" Type="http://schemas.openxmlformats.org/officeDocument/2006/relationships/slide" Target="slide73.xm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11" Type="http://schemas.openxmlformats.org/officeDocument/2006/relationships/slide" Target="slide77.xml"/><Relationship Id="rId5" Type="http://schemas.openxmlformats.org/officeDocument/2006/relationships/slide" Target="slide71.xml"/><Relationship Id="rId10" Type="http://schemas.openxmlformats.org/officeDocument/2006/relationships/slide" Target="slide76.xml"/><Relationship Id="rId4" Type="http://schemas.openxmlformats.org/officeDocument/2006/relationships/slide" Target="slide70.xml"/><Relationship Id="rId9" Type="http://schemas.openxmlformats.org/officeDocument/2006/relationships/slide" Target="slide7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" Target="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6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6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6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6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6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Semester Test Review</a:t>
            </a: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324394" y="457200"/>
            <a:ext cx="36576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Standard 1 - Basics</a:t>
            </a:r>
            <a:endParaRPr lang="en-US" b="1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324394" y="1295400"/>
            <a:ext cx="36576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Standard 2 - Word</a:t>
            </a:r>
            <a:endParaRPr lang="en-US" b="1" dirty="0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341811" y="2133600"/>
            <a:ext cx="36576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Standard 2 - Excel</a:t>
            </a:r>
            <a:endParaRPr lang="en-US" b="1" dirty="0"/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381000" y="2971800"/>
            <a:ext cx="36576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Standard 2 - PowerPoint</a:t>
            </a:r>
            <a:endParaRPr lang="en-US" b="1" dirty="0"/>
          </a:p>
        </p:txBody>
      </p:sp>
      <p:sp>
        <p:nvSpPr>
          <p:cNvPr id="8" name="Rounded Rectangle 7">
            <a:hlinkClick r:id="rId6" action="ppaction://hlinksldjump"/>
          </p:cNvPr>
          <p:cNvSpPr/>
          <p:nvPr/>
        </p:nvSpPr>
        <p:spPr>
          <a:xfrm>
            <a:off x="381000" y="3810000"/>
            <a:ext cx="36576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Standard 2 - Access</a:t>
            </a:r>
            <a:endParaRPr lang="en-US" b="1" dirty="0"/>
          </a:p>
        </p:txBody>
      </p:sp>
      <p:sp>
        <p:nvSpPr>
          <p:cNvPr id="9" name="Rounded Rectangle 8">
            <a:hlinkClick r:id="rId7" action="ppaction://hlinksldjump"/>
          </p:cNvPr>
          <p:cNvSpPr/>
          <p:nvPr/>
        </p:nvSpPr>
        <p:spPr>
          <a:xfrm>
            <a:off x="378823" y="4646023"/>
            <a:ext cx="36576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Standard 3 - Internet</a:t>
            </a:r>
            <a:endParaRPr lang="en-US" b="1" dirty="0"/>
          </a:p>
        </p:txBody>
      </p:sp>
      <p:sp>
        <p:nvSpPr>
          <p:cNvPr id="10" name="Rounded Rectangle 9">
            <a:hlinkClick r:id="rId8" action="ppaction://hlinksldjump"/>
          </p:cNvPr>
          <p:cNvSpPr/>
          <p:nvPr/>
        </p:nvSpPr>
        <p:spPr>
          <a:xfrm>
            <a:off x="381000" y="5486400"/>
            <a:ext cx="36576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Standard 4 – Elec. Comm.</a:t>
            </a:r>
            <a:endParaRPr lang="en-US" b="1" dirty="0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90252"/>
            <a:ext cx="6777317" cy="1029148"/>
          </a:xfrm>
        </p:spPr>
        <p:txBody>
          <a:bodyPr/>
          <a:lstStyle/>
          <a:p>
            <a:r>
              <a:rPr lang="en-US" dirty="0" smtClean="0"/>
              <a:t>To sele</a:t>
            </a:r>
            <a:r>
              <a:rPr lang="en-US" dirty="0" smtClean="0"/>
              <a:t>ct two different ranges in Excel, hold down the CTRL key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8" t="32598" r="24216" b="42727"/>
          <a:stretch/>
        </p:blipFill>
        <p:spPr bwMode="auto">
          <a:xfrm>
            <a:off x="1295400" y="3102429"/>
            <a:ext cx="5865362" cy="224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Set of program instructions that attaches itself to a file, reproduces itself, and/or spreads to other files</a:t>
            </a:r>
            <a:endParaRPr lang="en-US" sz="2400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Virus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Computer viruses can</a:t>
            </a:r>
          </a:p>
          <a:p>
            <a:pPr lvl="1"/>
            <a:r>
              <a:rPr lang="en-US" sz="2400" dirty="0" smtClean="0"/>
              <a:t>Corrupt files</a:t>
            </a:r>
          </a:p>
          <a:p>
            <a:pPr lvl="1"/>
            <a:r>
              <a:rPr lang="en-US" sz="2400" dirty="0" smtClean="0"/>
              <a:t>Destroy data</a:t>
            </a:r>
          </a:p>
          <a:p>
            <a:pPr lvl="1"/>
            <a:r>
              <a:rPr lang="en-US" sz="2400" dirty="0" smtClean="0"/>
              <a:t>Display irritating messages</a:t>
            </a:r>
          </a:p>
          <a:p>
            <a:pPr lvl="1"/>
            <a:r>
              <a:rPr lang="en-US" sz="2400" dirty="0" smtClean="0"/>
              <a:t>Corrupt computer systems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3600"/>
            <a:ext cx="3733800" cy="3733800"/>
          </a:xfrm>
          <a:prstGeom prst="rect">
            <a:avLst/>
          </a:prstGeom>
        </p:spPr>
      </p:pic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3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28600"/>
            <a:ext cx="7024744" cy="1143000"/>
          </a:xfrm>
        </p:spPr>
        <p:txBody>
          <a:bodyPr/>
          <a:lstStyle/>
          <a:p>
            <a:r>
              <a:rPr lang="en-US" dirty="0" smtClean="0"/>
              <a:t>Spreading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4000"/>
            <a:ext cx="6777317" cy="4308629"/>
          </a:xfrm>
        </p:spPr>
        <p:txBody>
          <a:bodyPr>
            <a:normAutofit/>
          </a:bodyPr>
          <a:lstStyle/>
          <a:p>
            <a:r>
              <a:rPr lang="en-US" dirty="0" smtClean="0"/>
              <a:t>Viruses spread because </a:t>
            </a:r>
            <a:r>
              <a:rPr lang="en-US" b="1" dirty="0" smtClean="0"/>
              <a:t>people distribute infected files</a:t>
            </a:r>
            <a:r>
              <a:rPr lang="en-US" dirty="0" smtClean="0"/>
              <a:t> by exchanging disks and CDs, sending e-mail attachments, and downloading documents from the Internet.</a:t>
            </a:r>
          </a:p>
          <a:p>
            <a:r>
              <a:rPr lang="en-US" dirty="0" smtClean="0"/>
              <a:t>Viruses attach themselves to files with </a:t>
            </a:r>
            <a:r>
              <a:rPr lang="en-US" b="1" dirty="0" smtClean="0"/>
              <a:t>.exe</a:t>
            </a:r>
            <a:r>
              <a:rPr lang="en-US" dirty="0" smtClean="0"/>
              <a:t>, </a:t>
            </a:r>
            <a:r>
              <a:rPr lang="en-US" b="1" dirty="0" smtClean="0"/>
              <a:t>.com</a:t>
            </a:r>
            <a:r>
              <a:rPr lang="en-US" dirty="0" smtClean="0"/>
              <a:t>, or </a:t>
            </a:r>
            <a:r>
              <a:rPr lang="en-US" b="1" dirty="0" smtClean="0"/>
              <a:t>.vbs </a:t>
            </a:r>
            <a:r>
              <a:rPr lang="en-US" dirty="0" smtClean="0"/>
              <a:t>filename extensions</a:t>
            </a:r>
          </a:p>
          <a:p>
            <a:r>
              <a:rPr lang="en-US" dirty="0" smtClean="0"/>
              <a:t>When you </a:t>
            </a:r>
            <a:r>
              <a:rPr lang="en-US" b="1" dirty="0" smtClean="0"/>
              <a:t>open the infected file</a:t>
            </a:r>
            <a:r>
              <a:rPr lang="en-US" dirty="0" smtClean="0"/>
              <a:t>, the virus opens and waits to infect the next program you run or disk you use.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1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Protecting Yourself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Set of utility programs that looks for and eradicates a wide spectrum of problems, including viruses, Trojan horses, and worms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4"/>
          </p:nvPr>
        </p:nvSpPr>
        <p:spPr>
          <a:xfrm>
            <a:off x="1075944" y="1905000"/>
            <a:ext cx="3419856" cy="609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 smtClean="0"/>
              <a:t>Antivirus Software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648200" y="2743200"/>
            <a:ext cx="4041775" cy="609600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en-US" b="1" dirty="0" smtClean="0"/>
              <a:t>Examples of Antivirus Software</a:t>
            </a:r>
            <a:endParaRPr lang="en-US" b="1" dirty="0"/>
          </a:p>
        </p:txBody>
      </p:sp>
      <p:pic>
        <p:nvPicPr>
          <p:cNvPr id="4098" name="Picture 2" descr="http://indianpricelist.net/wp-content/uploads/2012/08/All-PC-Antivirus-Software-Price-List-India-Best-Antivirus-Price-In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39370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Database/Access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456" y="152400"/>
            <a:ext cx="7024744" cy="1143000"/>
          </a:xfrm>
        </p:spPr>
        <p:txBody>
          <a:bodyPr/>
          <a:lstStyle/>
          <a:p>
            <a:r>
              <a:rPr lang="en-US" dirty="0" smtClean="0"/>
              <a:t>Access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38862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Database</a:t>
            </a:r>
            <a:r>
              <a:rPr lang="en-US" dirty="0" smtClean="0"/>
              <a:t>:  a collection of records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1317396"/>
            <a:ext cx="7410450" cy="5124450"/>
          </a:xfrm>
          <a:prstGeom prst="rect">
            <a:avLst/>
          </a:prstGeom>
        </p:spPr>
      </p:pic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905000" y="1317396"/>
            <a:ext cx="304800" cy="304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1066800" y="2209800"/>
            <a:ext cx="228600" cy="2857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hlinkClick r:id="rId5" action="ppaction://hlinksldjump"/>
          </p:cNvPr>
          <p:cNvSpPr/>
          <p:nvPr/>
        </p:nvSpPr>
        <p:spPr>
          <a:xfrm>
            <a:off x="1828800" y="2324100"/>
            <a:ext cx="304800" cy="3429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rId6" action="ppaction://hlinksldjump"/>
          </p:cNvPr>
          <p:cNvSpPr/>
          <p:nvPr/>
        </p:nvSpPr>
        <p:spPr>
          <a:xfrm>
            <a:off x="7086600" y="2352675"/>
            <a:ext cx="381000" cy="381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hlinkClick r:id="rId7" action="ppaction://hlinksldjump"/>
          </p:cNvPr>
          <p:cNvSpPr/>
          <p:nvPr/>
        </p:nvSpPr>
        <p:spPr>
          <a:xfrm>
            <a:off x="4114800" y="5943600"/>
            <a:ext cx="304800" cy="304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hlinkClick r:id="rId8" action="ppaction://hlinksldjump"/>
          </p:cNvPr>
          <p:cNvSpPr/>
          <p:nvPr/>
        </p:nvSpPr>
        <p:spPr>
          <a:xfrm>
            <a:off x="5294722" y="5943600"/>
            <a:ext cx="304800" cy="304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1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Quick Access Toolbar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657600"/>
            <a:ext cx="7086600" cy="2289777"/>
          </a:xfrm>
        </p:spPr>
        <p:txBody>
          <a:bodyPr/>
          <a:lstStyle/>
          <a:p>
            <a:r>
              <a:rPr lang="en-US" dirty="0" smtClean="0"/>
              <a:t>Lets you access common commands no matter with tab you’ve selected in the Ribbon</a:t>
            </a: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4648200" y="-9427"/>
            <a:ext cx="3505200" cy="6190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 to</a:t>
            </a:r>
          </a:p>
          <a:p>
            <a:pPr algn="ctr"/>
            <a:r>
              <a:rPr lang="en-US" dirty="0" smtClean="0"/>
              <a:t>Access Window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76399"/>
            <a:ext cx="2952750" cy="1790497"/>
          </a:xfrm>
          <a:prstGeom prst="rect">
            <a:avLst/>
          </a:prstGeom>
        </p:spPr>
      </p:pic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Navigation Pane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200"/>
            <a:ext cx="4421188" cy="3616890"/>
          </a:xfrm>
        </p:spPr>
        <p:txBody>
          <a:bodyPr>
            <a:normAutofit/>
          </a:bodyPr>
          <a:lstStyle/>
          <a:p>
            <a:r>
              <a:rPr lang="en-US" dirty="0" smtClean="0"/>
              <a:t>Displays </a:t>
            </a:r>
            <a:r>
              <a:rPr lang="en-US" dirty="0"/>
              <a:t>all of the </a:t>
            </a:r>
            <a:r>
              <a:rPr lang="en-US" b="1" dirty="0"/>
              <a:t>objects</a:t>
            </a:r>
            <a:r>
              <a:rPr lang="en-US" dirty="0"/>
              <a:t> contained in your database.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objects are grouped by type. 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open an object, double-click it.</a:t>
            </a: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4648200" y="-9427"/>
            <a:ext cx="3505200" cy="6190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 to</a:t>
            </a:r>
          </a:p>
          <a:p>
            <a:pPr algn="ctr"/>
            <a:r>
              <a:rPr lang="en-US" dirty="0" smtClean="0"/>
              <a:t>Access Window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088" y="1524000"/>
            <a:ext cx="2808287" cy="3693090"/>
          </a:xfrm>
          <a:prstGeom prst="rect">
            <a:avLst/>
          </a:prstGeom>
        </p:spPr>
      </p:pic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Ribbons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48823"/>
            <a:ext cx="7186107" cy="3508977"/>
          </a:xfrm>
        </p:spPr>
        <p:txBody>
          <a:bodyPr/>
          <a:lstStyle/>
          <a:p>
            <a:r>
              <a:rPr lang="en-US" dirty="0" smtClean="0"/>
              <a:t>Contains all </a:t>
            </a:r>
            <a:r>
              <a:rPr lang="en-US" dirty="0"/>
              <a:t>of the commands you will need in order to do common tasks.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contains multiple tabs, each made up of several groups of commands.</a:t>
            </a: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4648200" y="0"/>
            <a:ext cx="35052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 to</a:t>
            </a:r>
          </a:p>
          <a:p>
            <a:pPr algn="ctr"/>
            <a:r>
              <a:rPr lang="en-US" dirty="0" smtClean="0"/>
              <a:t>Access Window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3505200"/>
            <a:ext cx="6762750" cy="2781300"/>
          </a:xfrm>
          <a:prstGeom prst="rect">
            <a:avLst/>
          </a:prstGeom>
        </p:spPr>
      </p:pic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Document Tab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4001"/>
            <a:ext cx="6777317" cy="4876800"/>
          </a:xfrm>
        </p:spPr>
        <p:txBody>
          <a:bodyPr>
            <a:normAutofit/>
          </a:bodyPr>
          <a:lstStyle/>
          <a:p>
            <a:r>
              <a:rPr lang="en-US" dirty="0"/>
              <a:t>All open objects are displayed on the </a:t>
            </a:r>
            <a:r>
              <a:rPr lang="en-US" b="1" dirty="0"/>
              <a:t>Document Tabs bar.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view an </a:t>
            </a:r>
            <a:r>
              <a:rPr lang="en-US" dirty="0" smtClean="0"/>
              <a:t>object: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on its </a:t>
            </a:r>
            <a:r>
              <a:rPr lang="en-US" dirty="0" smtClean="0"/>
              <a:t>tab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the </a:t>
            </a:r>
            <a:r>
              <a:rPr lang="en-US" b="1" dirty="0"/>
              <a:t>X </a:t>
            </a:r>
            <a:r>
              <a:rPr lang="en-US" dirty="0"/>
              <a:t>on the right end of the bar to close the current tab. </a:t>
            </a:r>
            <a:endParaRPr lang="en-US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see more tabs, click the arrow.</a:t>
            </a: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4648200" y="-18854"/>
            <a:ext cx="3505200" cy="6284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 to</a:t>
            </a:r>
          </a:p>
          <a:p>
            <a:pPr algn="ctr"/>
            <a:r>
              <a:rPr lang="en-US" dirty="0" smtClean="0"/>
              <a:t>Access Window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369515"/>
            <a:ext cx="5743575" cy="2107485"/>
          </a:xfrm>
          <a:prstGeom prst="rect">
            <a:avLst/>
          </a:prstGeom>
        </p:spPr>
      </p:pic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5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Record Navigation 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48823"/>
            <a:ext cx="6777317" cy="3508977"/>
          </a:xfrm>
        </p:spPr>
        <p:txBody>
          <a:bodyPr/>
          <a:lstStyle/>
          <a:p>
            <a:r>
              <a:rPr lang="en-US" dirty="0" smtClean="0"/>
              <a:t>Allows </a:t>
            </a:r>
            <a:r>
              <a:rPr lang="en-US" dirty="0"/>
              <a:t>you to navigate through records one at a time. </a:t>
            </a:r>
            <a:endParaRPr lang="en-US" dirty="0" smtClean="0"/>
          </a:p>
          <a:p>
            <a:r>
              <a:rPr lang="en-US" dirty="0" smtClean="0"/>
              <a:t>Click </a:t>
            </a:r>
            <a:r>
              <a:rPr lang="en-US" dirty="0"/>
              <a:t>the arrows to navigate through the records. </a:t>
            </a:r>
            <a:endParaRPr lang="en-US" dirty="0" smtClean="0"/>
          </a:p>
          <a:p>
            <a:pPr lvl="1"/>
            <a:r>
              <a:rPr lang="en-US" dirty="0" smtClean="0"/>
              <a:t>You </a:t>
            </a:r>
            <a:r>
              <a:rPr lang="en-US" dirty="0"/>
              <a:t>can jump to a specific record by typing its ID number into the white box.</a:t>
            </a: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4658094" y="-37707"/>
            <a:ext cx="3495306" cy="6473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 to</a:t>
            </a:r>
          </a:p>
          <a:p>
            <a:pPr algn="ctr"/>
            <a:r>
              <a:rPr lang="en-US" dirty="0" smtClean="0"/>
              <a:t>Access Window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267200"/>
            <a:ext cx="5061559" cy="990600"/>
          </a:xfrm>
          <a:prstGeom prst="rect">
            <a:avLst/>
          </a:prstGeom>
        </p:spPr>
      </p:pic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Record Search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48823"/>
            <a:ext cx="6777317" cy="3508977"/>
          </a:xfrm>
        </p:spPr>
        <p:txBody>
          <a:bodyPr/>
          <a:lstStyle/>
          <a:p>
            <a:r>
              <a:rPr lang="en-US" dirty="0" smtClean="0"/>
              <a:t>Used to search </a:t>
            </a:r>
            <a:r>
              <a:rPr lang="en-US" dirty="0"/>
              <a:t>for any term in the currently open object.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first result that matches your search term will appear highlighted with a yellow border.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navigate through additional results, press the </a:t>
            </a:r>
            <a:r>
              <a:rPr lang="en-US" b="1" dirty="0"/>
              <a:t>Enter</a:t>
            </a:r>
            <a:r>
              <a:rPr lang="en-US" dirty="0"/>
              <a:t> key.</a:t>
            </a: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4648200" y="-28280"/>
            <a:ext cx="3505200" cy="637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 Basic Terminology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647998"/>
            <a:ext cx="4724400" cy="1457528"/>
          </a:xfrm>
          <a:prstGeom prst="rect">
            <a:avLst/>
          </a:prstGeom>
        </p:spPr>
      </p:pic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4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Basic Terminology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52600"/>
            <a:ext cx="4295775" cy="3057525"/>
          </a:xfrm>
        </p:spPr>
      </p:pic>
      <p:sp>
        <p:nvSpPr>
          <p:cNvPr id="6" name="Rectangle 5"/>
          <p:cNvSpPr/>
          <p:nvPr/>
        </p:nvSpPr>
        <p:spPr>
          <a:xfrm>
            <a:off x="1219200" y="502920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Field</a:t>
            </a:r>
            <a:r>
              <a:rPr lang="en-US" sz="2400" dirty="0" smtClean="0"/>
              <a:t>:  category of information for which data is given in each individual record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Excel/Spreadsheet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Basic Terminology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990850"/>
            <a:ext cx="67437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00150" y="1792069"/>
            <a:ext cx="6743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Record</a:t>
            </a:r>
            <a:r>
              <a:rPr lang="en-US" sz="2400" dirty="0" smtClean="0"/>
              <a:t>:  all the information for one particular item in the database file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5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456" y="304800"/>
            <a:ext cx="7024744" cy="1143000"/>
          </a:xfrm>
        </p:spPr>
        <p:txBody>
          <a:bodyPr/>
          <a:lstStyle/>
          <a:p>
            <a:r>
              <a:rPr lang="en-US" dirty="0" smtClean="0"/>
              <a:t>Basic Terminology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514475"/>
            <a:ext cx="45339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518160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Query</a:t>
            </a:r>
            <a:r>
              <a:rPr lang="en-US" sz="2400" dirty="0" smtClean="0"/>
              <a:t>: a process(search) used to locate all records that satisfy a statement, rule, or criterion</a:t>
            </a:r>
            <a:endParaRPr lang="en-US" sz="2400" dirty="0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6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Basic Terminology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59025"/>
            <a:ext cx="5014252" cy="3508375"/>
          </a:xfrm>
        </p:spPr>
      </p:pic>
      <p:sp>
        <p:nvSpPr>
          <p:cNvPr id="5" name="Rectangle 4"/>
          <p:cNvSpPr/>
          <p:nvPr/>
        </p:nvSpPr>
        <p:spPr>
          <a:xfrm>
            <a:off x="1143000" y="16764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Table</a:t>
            </a:r>
            <a:r>
              <a:rPr lang="en-US" sz="2400" dirty="0" smtClean="0"/>
              <a:t>:  a collection of associated records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network of networks</a:t>
            </a:r>
          </a:p>
          <a:p>
            <a:pPr lvl="1"/>
            <a:r>
              <a:rPr lang="en-US" dirty="0" smtClean="0"/>
              <a:t>Internet is the largest WAN (wide area network)</a:t>
            </a:r>
          </a:p>
          <a:p>
            <a:r>
              <a:rPr lang="en-US" b="1" dirty="0" smtClean="0"/>
              <a:t>WWW</a:t>
            </a:r>
          </a:p>
          <a:p>
            <a:pPr lvl="1"/>
            <a:r>
              <a:rPr lang="en-US" dirty="0" smtClean="0"/>
              <a:t>World Wide Web</a:t>
            </a:r>
          </a:p>
          <a:p>
            <a:r>
              <a:rPr lang="en-US" b="1" dirty="0" smtClean="0"/>
              <a:t>HTML</a:t>
            </a:r>
          </a:p>
          <a:p>
            <a:pPr lvl="1"/>
            <a:r>
              <a:rPr lang="en-US" dirty="0" smtClean="0"/>
              <a:t>Programming language of the web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URL/Domains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96423"/>
            <a:ext cx="6777317" cy="1451577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URL (Uniform Resource Locator)</a:t>
            </a:r>
            <a:r>
              <a:rPr lang="en-US" dirty="0" smtClean="0"/>
              <a:t>:  address of a website, web page, or file on the web</a:t>
            </a:r>
          </a:p>
          <a:p>
            <a:pPr lvl="1"/>
            <a:r>
              <a:rPr lang="en-US" dirty="0" smtClean="0"/>
              <a:t>Example:</a:t>
            </a:r>
          </a:p>
          <a:p>
            <a:pPr lvl="2"/>
            <a:r>
              <a:rPr lang="en-US" dirty="0" smtClean="0"/>
              <a:t>http://www.cnn.com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490078"/>
              </p:ext>
            </p:extLst>
          </p:nvPr>
        </p:nvGraphicFramePr>
        <p:xfrm>
          <a:off x="1524000" y="334772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Website Domains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Commercial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</a:t>
                      </a:r>
                      <a:r>
                        <a:rPr lang="en-US" dirty="0" err="1" smtClean="0"/>
                        <a:t>edu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Educational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</a:t>
                      </a:r>
                      <a:r>
                        <a:rPr lang="en-US" dirty="0" err="1" smtClean="0"/>
                        <a:t>gov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Government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</a:t>
                      </a:r>
                      <a:r>
                        <a:rPr lang="en-US" dirty="0" err="1" smtClean="0"/>
                        <a:t>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Internation</a:t>
                      </a:r>
                      <a:r>
                        <a:rPr lang="en-US" baseline="0" dirty="0" smtClean="0"/>
                        <a:t>al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.net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Network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.org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Non-profit</a:t>
                      </a:r>
                      <a:r>
                        <a:rPr lang="en-US" baseline="0" dirty="0" smtClean="0"/>
                        <a:t> organization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Hypertext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word, phrase, or picture that links or connects you to another website</a:t>
            </a:r>
          </a:p>
          <a:p>
            <a:r>
              <a:rPr lang="en-US" dirty="0" smtClean="0"/>
              <a:t>Useful so you don’t have to memorize a long web address</a:t>
            </a:r>
          </a:p>
          <a:p>
            <a:r>
              <a:rPr lang="en-US" dirty="0" smtClean="0"/>
              <a:t>Hypertext links are usually </a:t>
            </a:r>
            <a:r>
              <a:rPr lang="en-US" b="1" u="sng" dirty="0" smtClean="0">
                <a:solidFill>
                  <a:srgbClr val="0070C0"/>
                </a:solidFill>
              </a:rPr>
              <a:t>blue with an underline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Web Browsers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96423"/>
            <a:ext cx="6777317" cy="3508977"/>
          </a:xfrm>
        </p:spPr>
        <p:txBody>
          <a:bodyPr/>
          <a:lstStyle/>
          <a:p>
            <a:r>
              <a:rPr lang="en-US" dirty="0" smtClean="0"/>
              <a:t>An application program that allows you to view information on the web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Internet Explorer</a:t>
            </a:r>
          </a:p>
          <a:p>
            <a:pPr lvl="1"/>
            <a:r>
              <a:rPr lang="en-US" dirty="0" smtClean="0"/>
              <a:t>Google Chrome</a:t>
            </a:r>
          </a:p>
          <a:p>
            <a:pPr lvl="1"/>
            <a:r>
              <a:rPr lang="en-US" dirty="0" err="1" smtClean="0"/>
              <a:t>FireFox</a:t>
            </a:r>
            <a:endParaRPr lang="en-US" dirty="0" smtClean="0"/>
          </a:p>
          <a:p>
            <a:pPr lvl="1"/>
            <a:r>
              <a:rPr lang="en-US" dirty="0" smtClean="0"/>
              <a:t>Safari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page that opens every time a browser (</a:t>
            </a:r>
            <a:r>
              <a:rPr lang="en-US" dirty="0" err="1" smtClean="0"/>
              <a:t>FireFox</a:t>
            </a:r>
            <a:r>
              <a:rPr lang="en-US" dirty="0" smtClean="0"/>
              <a:t>, Internet Explorer, Safari) is open</a:t>
            </a:r>
          </a:p>
          <a:p>
            <a:pPr lvl="1"/>
            <a:r>
              <a:rPr lang="en-US" dirty="0" smtClean="0"/>
              <a:t>Example:</a:t>
            </a:r>
          </a:p>
          <a:p>
            <a:pPr lvl="2"/>
            <a:r>
              <a:rPr lang="en-US" dirty="0" smtClean="0"/>
              <a:t>When you click on Internet Explorer on your student computer it opens to the SJMS school website</a:t>
            </a:r>
          </a:p>
          <a:p>
            <a:pPr lvl="2"/>
            <a:r>
              <a:rPr lang="en-US" b="1" dirty="0" smtClean="0"/>
              <a:t>SJMS school website </a:t>
            </a:r>
            <a:r>
              <a:rPr lang="en-US" dirty="0" smtClean="0"/>
              <a:t>is the </a:t>
            </a:r>
            <a:r>
              <a:rPr lang="en-US" b="1" dirty="0" smtClean="0"/>
              <a:t>home page </a:t>
            </a:r>
            <a:r>
              <a:rPr lang="en-US" dirty="0" smtClean="0"/>
              <a:t>for the </a:t>
            </a:r>
            <a:r>
              <a:rPr lang="en-US" b="1" dirty="0" smtClean="0"/>
              <a:t>student computers</a:t>
            </a:r>
            <a:endParaRPr lang="en-US" b="1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Conferencing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Video/audio conferencing between 2 or more people at different locations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Skype</a:t>
            </a:r>
          </a:p>
          <a:p>
            <a:pPr lvl="2"/>
            <a:r>
              <a:rPr lang="en-US" dirty="0" err="1" smtClean="0"/>
              <a:t>FaceTime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28600"/>
            <a:ext cx="7024744" cy="1143000"/>
          </a:xfrm>
        </p:spPr>
        <p:txBody>
          <a:bodyPr/>
          <a:lstStyle/>
          <a:p>
            <a:r>
              <a:rPr lang="en-US" dirty="0" smtClean="0"/>
              <a:t>Excel/Spreadsheets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0223"/>
            <a:ext cx="6777317" cy="4728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Basics</a:t>
            </a:r>
          </a:p>
          <a:p>
            <a:r>
              <a:rPr lang="en-US" b="1" u="sng" dirty="0" smtClean="0"/>
              <a:t>Cell</a:t>
            </a:r>
            <a:r>
              <a:rPr lang="en-US" dirty="0" smtClean="0"/>
              <a:t>:  Where a row and column intersect</a:t>
            </a:r>
          </a:p>
          <a:p>
            <a:r>
              <a:rPr lang="en-US" b="1" u="sng" dirty="0" smtClean="0"/>
              <a:t>Worksheet</a:t>
            </a:r>
            <a:r>
              <a:rPr lang="en-US" dirty="0" smtClean="0"/>
              <a:t>:  One page in a workbook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b="1" dirty="0" smtClean="0"/>
              <a:t>Directions</a:t>
            </a:r>
            <a:endParaRPr lang="en-US" dirty="0" smtClean="0"/>
          </a:p>
          <a:p>
            <a:r>
              <a:rPr lang="en-US" b="1" u="sng" dirty="0" smtClean="0"/>
              <a:t>Columns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Labeled:  A, B, C, D</a:t>
            </a:r>
          </a:p>
          <a:p>
            <a:pPr lvl="1"/>
            <a:r>
              <a:rPr lang="en-US" dirty="0" smtClean="0"/>
              <a:t>Run Vertical</a:t>
            </a:r>
          </a:p>
          <a:p>
            <a:r>
              <a:rPr lang="en-US" b="1" u="sng" dirty="0" smtClean="0"/>
              <a:t>Rows</a:t>
            </a:r>
            <a:r>
              <a:rPr lang="en-US" dirty="0" smtClean="0"/>
              <a:t>:  </a:t>
            </a:r>
          </a:p>
          <a:p>
            <a:pPr lvl="1"/>
            <a:r>
              <a:rPr lang="en-US" dirty="0" smtClean="0"/>
              <a:t>Labeled:  1, 2, 3, 4</a:t>
            </a:r>
          </a:p>
          <a:p>
            <a:pPr lvl="1"/>
            <a:r>
              <a:rPr lang="en-US" dirty="0" smtClean="0"/>
              <a:t>Run Horizontal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962400" y="6019800"/>
            <a:ext cx="1676400" cy="0"/>
          </a:xfrm>
          <a:prstGeom prst="line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800600" y="3886200"/>
            <a:ext cx="0" cy="1295400"/>
          </a:xfrm>
          <a:prstGeom prst="line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4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3889 L 0 0.077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2.22222E-6 L -0.025 2.22222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Favorites/Bookmarks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place to store your favorite or often visited websites</a:t>
            </a:r>
            <a:endParaRPr lang="en-US" dirty="0"/>
          </a:p>
        </p:txBody>
      </p:sp>
      <p:pic>
        <p:nvPicPr>
          <p:cNvPr id="8194" name="Picture 2" descr="http://t2.gstatic.com/images?q=tbn:ANd9GcSPMrS3-aR24Pf3n9f7vm9YTt2MYtHBtysOD8xNK9rQ-FiZ67SnzA:www.tidyfavorites.com/favorites/Images/organize_explorer_favori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7999"/>
            <a:ext cx="2971800" cy="279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Online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232429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Podcast</a:t>
            </a:r>
          </a:p>
          <a:p>
            <a:pPr lvl="1"/>
            <a:r>
              <a:rPr lang="en-US" dirty="0" smtClean="0"/>
              <a:t>Digital file downloaded to a computer or portable device and listened to at your convenience</a:t>
            </a:r>
          </a:p>
          <a:p>
            <a:r>
              <a:rPr lang="en-US" b="1" u="sng" dirty="0" smtClean="0"/>
              <a:t>Blog</a:t>
            </a:r>
          </a:p>
          <a:p>
            <a:pPr lvl="1"/>
            <a:r>
              <a:rPr lang="en-US" dirty="0" smtClean="0"/>
              <a:t>Short for </a:t>
            </a:r>
            <a:r>
              <a:rPr lang="en-US" dirty="0" err="1" smtClean="0"/>
              <a:t>webblog</a:t>
            </a:r>
            <a:r>
              <a:rPr lang="en-US" dirty="0" smtClean="0"/>
              <a:t>; an online journal or log</a:t>
            </a:r>
          </a:p>
          <a:p>
            <a:r>
              <a:rPr lang="en-US" b="1" u="sng" dirty="0" smtClean="0"/>
              <a:t>Wiki</a:t>
            </a:r>
          </a:p>
          <a:p>
            <a:pPr lvl="1"/>
            <a:r>
              <a:rPr lang="en-US" dirty="0" smtClean="0"/>
              <a:t>A collaborative website that allows users to add, modify, or delete content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Boolean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7567108" cy="4003829"/>
          </a:xfrm>
        </p:spPr>
        <p:txBody>
          <a:bodyPr/>
          <a:lstStyle/>
          <a:p>
            <a:r>
              <a:rPr lang="en-US" dirty="0" smtClean="0"/>
              <a:t>To narrow down internet searches, use BOOLEAN OPERATORS</a:t>
            </a:r>
          </a:p>
          <a:p>
            <a:r>
              <a:rPr lang="en-US" dirty="0" smtClean="0"/>
              <a:t>Boolean operators:</a:t>
            </a:r>
          </a:p>
          <a:p>
            <a:pPr lvl="1"/>
            <a:r>
              <a:rPr lang="en-US" dirty="0" smtClean="0"/>
              <a:t>AND/+ (peanut AND butter) (peanut + butter)</a:t>
            </a:r>
          </a:p>
          <a:p>
            <a:pPr lvl="1"/>
            <a:r>
              <a:rPr lang="en-US" dirty="0" smtClean="0"/>
              <a:t>OR (peanut OR butter)</a:t>
            </a:r>
          </a:p>
          <a:p>
            <a:pPr lvl="1"/>
            <a:r>
              <a:rPr lang="en-US" dirty="0" smtClean="0"/>
              <a:t>NOT/- (peanut NOT butter) (peanut – butter)</a:t>
            </a:r>
          </a:p>
          <a:p>
            <a:pPr lvl="1"/>
            <a:r>
              <a:rPr lang="en-US" dirty="0" smtClean="0"/>
              <a:t>* (used as a wild card)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2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Acceptable Use Policy (AUP)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42416" y="1828800"/>
            <a:ext cx="6958584" cy="3493008"/>
          </a:xfrm>
        </p:spPr>
        <p:txBody>
          <a:bodyPr/>
          <a:lstStyle/>
          <a:p>
            <a:r>
              <a:rPr lang="en-US" dirty="0" smtClean="0"/>
              <a:t>Guidelines on how a network can and should be used.</a:t>
            </a:r>
          </a:p>
          <a:p>
            <a:pPr lvl="1"/>
            <a:r>
              <a:rPr lang="en-US" dirty="0" smtClean="0"/>
              <a:t>Every school year you sign a AUP before you can login to a school computer.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952948"/>
          </a:xfrm>
        </p:spPr>
        <p:txBody>
          <a:bodyPr/>
          <a:lstStyle/>
          <a:p>
            <a:r>
              <a:rPr lang="en-US" dirty="0" smtClean="0"/>
              <a:t>The rights processed by the owner of information or resources</a:t>
            </a:r>
            <a:endParaRPr lang="en-US" dirty="0"/>
          </a:p>
        </p:txBody>
      </p:sp>
      <p:pic>
        <p:nvPicPr>
          <p:cNvPr id="10242" name="Picture 2" descr="http://t2.gstatic.com/images?q=tbn:ANd9GcQAkZYpUfojaZVParrz2yY3WirS2fKnLUOp8JwSbTfwVydysW-Gyw:img.wikinut.com/img/40yas5q8a50lr5tx/jpeg/0/Copyright-symbo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29" y="1102936"/>
            <a:ext cx="1224643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1052456" y="28194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Trademark</a:t>
            </a:r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071284" y="4076252"/>
            <a:ext cx="3612776" cy="1562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Protecting a name, symbol, or logo so that others can’t use it</a:t>
            </a:r>
          </a:p>
        </p:txBody>
      </p:sp>
      <p:pic>
        <p:nvPicPr>
          <p:cNvPr id="10244" name="Picture 4" descr="http://t1.gstatic.com/images?q=tbn:ANd9GcQYFjbHr4mp6OXUvSXBP1b1n5MJ2KbD7nTwFtywyelk4ZgiQl6W:img.wikinut.com/img/2k3t-ehc08x86man/jpeg/724x5000/Trademark-Symbols.jpe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59" y="3505200"/>
            <a:ext cx="3164541" cy="276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3463052"/>
              </p:ext>
            </p:extLst>
          </p:nvPr>
        </p:nvGraphicFramePr>
        <p:xfrm>
          <a:off x="304800" y="304800"/>
          <a:ext cx="8534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93" y="762000"/>
            <a:ext cx="685800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73" y="4267200"/>
            <a:ext cx="634827" cy="631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762000" cy="762000"/>
          </a:xfrm>
          <a:prstGeom prst="rect">
            <a:avLst/>
          </a:prstGeom>
        </p:spPr>
      </p:pic>
      <p:pic>
        <p:nvPicPr>
          <p:cNvPr id="17411" name="Picture 3" descr="C:\Users\Megan.Rees\AppData\Local\Microsoft\Windows\Temporary Internet Files\Content.IE5\X4OHGPRA\MC900037043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77" y="3048000"/>
            <a:ext cx="1021406" cy="8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t1.gstatic.com/images?q=tbn:ANd9GcTs6GOG-VR8THXC2_tzYLXQFliTF5y2AFs2hG60xzNS8sRiRtk9Lw:https://drupal.org/files/images/cc.large_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90" y="5486400"/>
            <a:ext cx="564206" cy="56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ERMS 12/13     Part 5</a:t>
            </a:r>
            <a:endParaRPr lang="en-US"/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Plagiarism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6777317" cy="1333948"/>
          </a:xfrm>
        </p:spPr>
        <p:txBody>
          <a:bodyPr/>
          <a:lstStyle/>
          <a:p>
            <a:r>
              <a:rPr lang="en-US" dirty="0" smtClean="0"/>
              <a:t>Copying someone else’s work and claiming it as your own or not giving proper credit to the owner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52456" y="26670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How to Protect Yourself?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1283" y="3847652"/>
            <a:ext cx="6777317" cy="1333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footnotes/endnotes</a:t>
            </a:r>
          </a:p>
          <a:p>
            <a:r>
              <a:rPr lang="en-US" dirty="0" smtClean="0"/>
              <a:t>Use Bibliography/Works Cited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8644" y="2900829"/>
            <a:ext cx="6818555" cy="1290171"/>
          </a:xfrm>
        </p:spPr>
        <p:txBody>
          <a:bodyPr/>
          <a:lstStyle/>
          <a:p>
            <a:r>
              <a:rPr lang="en-US" dirty="0" smtClean="0"/>
              <a:t>Electronic Communication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Email Basic Terminology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232429"/>
          </a:xfrm>
        </p:spPr>
        <p:txBody>
          <a:bodyPr>
            <a:normAutofit fontScale="92500"/>
          </a:bodyPr>
          <a:lstStyle/>
          <a:p>
            <a:r>
              <a:rPr lang="en-US" b="1" u="sng" dirty="0" smtClean="0"/>
              <a:t>Attachment</a:t>
            </a:r>
          </a:p>
          <a:p>
            <a:pPr lvl="1"/>
            <a:r>
              <a:rPr lang="en-US" dirty="0" smtClean="0"/>
              <a:t>Electronic file/photo sent with an email message</a:t>
            </a:r>
          </a:p>
          <a:p>
            <a:r>
              <a:rPr lang="en-US" b="1" u="sng" dirty="0" smtClean="0"/>
              <a:t>CC</a:t>
            </a:r>
          </a:p>
          <a:p>
            <a:pPr lvl="1"/>
            <a:r>
              <a:rPr lang="en-US" dirty="0" smtClean="0"/>
              <a:t>Courtesy copy </a:t>
            </a:r>
          </a:p>
          <a:p>
            <a:pPr lvl="2"/>
            <a:r>
              <a:rPr lang="en-US" dirty="0" smtClean="0"/>
              <a:t>Example:  Sending email to parent might send the vice principals a courtesy copy so they know what is going on</a:t>
            </a:r>
          </a:p>
          <a:p>
            <a:r>
              <a:rPr lang="en-US" b="1" u="sng" dirty="0" smtClean="0"/>
              <a:t>BCC</a:t>
            </a:r>
          </a:p>
          <a:p>
            <a:pPr lvl="1"/>
            <a:r>
              <a:rPr lang="en-US" dirty="0" smtClean="0"/>
              <a:t>Blind copy </a:t>
            </a:r>
          </a:p>
          <a:p>
            <a:pPr lvl="1"/>
            <a:r>
              <a:rPr lang="en-US" dirty="0" smtClean="0"/>
              <a:t>The person you are sending the email to does not know you sent it to the person in the BCC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8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Reply vs. Reply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Reply</a:t>
            </a:r>
          </a:p>
          <a:p>
            <a:pPr lvl="1"/>
            <a:r>
              <a:rPr lang="en-US" dirty="0" smtClean="0"/>
              <a:t>Sends only to the person who sent the email</a:t>
            </a:r>
          </a:p>
          <a:p>
            <a:r>
              <a:rPr lang="en-US" b="1" u="sng" dirty="0" smtClean="0"/>
              <a:t>Reply All</a:t>
            </a:r>
          </a:p>
          <a:p>
            <a:pPr lvl="1"/>
            <a:r>
              <a:rPr lang="en-US" dirty="0" smtClean="0"/>
              <a:t>Sends to everyone who was sent the email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1.gstatic.com/images?q=tbn:ANd9GcQqJdPtD-REQEoJyIi2ccXEszWK399qGlY_aRLKBjwIRIMq5lY4tA:education-portal.com/cimages/multimages/16/pie_chart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2286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Excel Charts</a:t>
            </a:r>
            <a:endParaRPr lang="en-US" dirty="0"/>
          </a:p>
        </p:txBody>
      </p:sp>
      <p:pic>
        <p:nvPicPr>
          <p:cNvPr id="2052" name="Picture 4" descr="http://t1.gstatic.com/images?q=tbn:ANd9GcRgCrCtsTOKZErr8fnwI-VN28e0rorVR1JXfXoj4wHQ8XHn4ItC:www.officetooltips.com/images/tips/282_3/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27" y="838200"/>
            <a:ext cx="3261773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3.gstatic.com/images?q=tbn:ANd9GcSRRDSy344UThvRFBfEQzvNMuiXgf2uPjDXOUqK32LDpIQ1X4PW:excel.officetuts.net/images/training/charts/switch-rows-columns/switch-row-column-ch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51" y="4179216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t3.gstatic.com/images?q=tbn:ANd9GcQUNjdUfa9JhZxRunJXufDDXEff2MdXGL7Ufwf5O3XFm0lxmltHZQ:www.mathgoodies.com/lessons/graphs/images/bar_graph_exampl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825" y="3505200"/>
            <a:ext cx="2771775" cy="253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56551" y="3676651"/>
            <a:ext cx="227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Pie Chart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2819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Line Chart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56551" y="5955268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Column Chart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5955268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Bar Chart</a:t>
            </a:r>
            <a:endParaRPr lang="en-US" b="1" dirty="0"/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Unwanted emails</a:t>
            </a:r>
          </a:p>
          <a:p>
            <a:pPr lvl="1"/>
            <a:r>
              <a:rPr lang="en-US" dirty="0" smtClean="0"/>
              <a:t>Emails can be sold to different companies and those companies then send you emails you never asked for</a:t>
            </a:r>
            <a:endParaRPr lang="en-US" dirty="0"/>
          </a:p>
        </p:txBody>
      </p:sp>
      <p:pic>
        <p:nvPicPr>
          <p:cNvPr id="9218" name="Picture 2" descr="http://t0.gstatic.com/images?q=tbn:ANd9GcTMBlugJf42e8D6dG_ItJ-W1fWf4ncYGmlozI1Ku8Y8V7lJCOEVfw:https://comcen.nus.edu.sg/technus/wp-content/uploads/2013/11/Spam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503" y="3657600"/>
            <a:ext cx="2771775" cy="252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Netiquette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 etiquette to use with electronic communication</a:t>
            </a:r>
          </a:p>
          <a:p>
            <a:pPr lvl="1"/>
            <a:r>
              <a:rPr lang="en-US" dirty="0" smtClean="0"/>
              <a:t>Some proper email etiquette:</a:t>
            </a:r>
          </a:p>
          <a:p>
            <a:pPr lvl="2"/>
            <a:r>
              <a:rPr lang="en-US" dirty="0" smtClean="0"/>
              <a:t>DON’T TYPE IN ALL CAPS</a:t>
            </a:r>
          </a:p>
          <a:p>
            <a:pPr lvl="2"/>
            <a:r>
              <a:rPr lang="en-US" dirty="0" smtClean="0"/>
              <a:t>Use a Subject Line</a:t>
            </a:r>
          </a:p>
          <a:p>
            <a:pPr lvl="2"/>
            <a:r>
              <a:rPr lang="en-US" dirty="0" smtClean="0"/>
              <a:t>KISS (Keep it short &amp; simple)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PowerPoint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Layouts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1697434"/>
            <a:ext cx="6777317" cy="416996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Placement of text and objects on the slide</a:t>
            </a:r>
          </a:p>
          <a:p>
            <a:r>
              <a:rPr lang="en-US" dirty="0" smtClean="0"/>
              <a:t>Layout Options:</a:t>
            </a:r>
          </a:p>
          <a:p>
            <a:pPr lvl="1"/>
            <a:r>
              <a:rPr lang="en-US" dirty="0" smtClean="0"/>
              <a:t>Title Slide</a:t>
            </a:r>
          </a:p>
          <a:p>
            <a:pPr lvl="1"/>
            <a:r>
              <a:rPr lang="en-US" dirty="0" smtClean="0"/>
              <a:t>Title and Content </a:t>
            </a:r>
          </a:p>
          <a:p>
            <a:pPr lvl="1"/>
            <a:r>
              <a:rPr lang="en-US" dirty="0" smtClean="0"/>
              <a:t>Section Header</a:t>
            </a:r>
          </a:p>
          <a:p>
            <a:pPr lvl="1"/>
            <a:r>
              <a:rPr lang="en-US" dirty="0" smtClean="0"/>
              <a:t>Two Content</a:t>
            </a:r>
          </a:p>
          <a:p>
            <a:pPr lvl="1"/>
            <a:r>
              <a:rPr lang="en-US" dirty="0" smtClean="0"/>
              <a:t>Comparison </a:t>
            </a:r>
          </a:p>
          <a:p>
            <a:pPr lvl="1"/>
            <a:r>
              <a:rPr lang="en-US" dirty="0" smtClean="0"/>
              <a:t>Title Only</a:t>
            </a:r>
          </a:p>
          <a:p>
            <a:pPr lvl="1"/>
            <a:r>
              <a:rPr lang="en-US" dirty="0" smtClean="0"/>
              <a:t>Blank</a:t>
            </a:r>
          </a:p>
          <a:p>
            <a:pPr lvl="1"/>
            <a:r>
              <a:rPr lang="en-US" dirty="0" smtClean="0"/>
              <a:t>Content with Caption</a:t>
            </a:r>
          </a:p>
          <a:p>
            <a:pPr lvl="1"/>
            <a:r>
              <a:rPr lang="en-US" dirty="0" smtClean="0"/>
              <a:t>Picture with Caption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1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r>
              <a:rPr lang="en-US" dirty="0" smtClean="0"/>
              <a:t>Normal View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324600" y="1600200"/>
            <a:ext cx="2200656" cy="4079135"/>
          </a:xfrm>
        </p:spPr>
        <p:txBody>
          <a:bodyPr/>
          <a:lstStyle/>
          <a:p>
            <a:r>
              <a:rPr lang="en-US" dirty="0" smtClean="0"/>
              <a:t>What it looks like when you are creating the PowerPoint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524000"/>
            <a:ext cx="5194169" cy="415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Slide Sorter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5638800"/>
            <a:ext cx="7030824" cy="886119"/>
          </a:xfrm>
        </p:spPr>
        <p:txBody>
          <a:bodyPr/>
          <a:lstStyle/>
          <a:p>
            <a:r>
              <a:rPr lang="en-US" dirty="0" smtClean="0"/>
              <a:t>Small, visual representation of the slides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95300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Slide Show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85452"/>
            <a:ext cx="6777317" cy="876748"/>
          </a:xfrm>
        </p:spPr>
        <p:txBody>
          <a:bodyPr/>
          <a:lstStyle/>
          <a:p>
            <a:r>
              <a:rPr lang="en-US" dirty="0" smtClean="0"/>
              <a:t>How it is presented to a group; one slide at a time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4953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14600"/>
            <a:ext cx="6777317" cy="648148"/>
          </a:xfrm>
        </p:spPr>
        <p:txBody>
          <a:bodyPr/>
          <a:lstStyle/>
          <a:p>
            <a:r>
              <a:rPr lang="en-US" dirty="0" smtClean="0"/>
              <a:t>How the ENTIRE slide will enter the screen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52456" y="25908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Animations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1283" y="4838252"/>
            <a:ext cx="6777317" cy="1029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Adding movement or an effect to text or objects within a slide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7924800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4011"/>
            <a:ext cx="7924800" cy="986589"/>
          </a:xfrm>
          <a:prstGeom prst="rect">
            <a:avLst/>
          </a:prstGeom>
        </p:spPr>
      </p:pic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Speaker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4000"/>
            <a:ext cx="6777317" cy="3508977"/>
          </a:xfrm>
        </p:spPr>
        <p:txBody>
          <a:bodyPr/>
          <a:lstStyle/>
          <a:p>
            <a:r>
              <a:rPr lang="en-US" dirty="0" smtClean="0"/>
              <a:t>Notes that are under the slide.</a:t>
            </a:r>
          </a:p>
          <a:p>
            <a:r>
              <a:rPr lang="en-US" dirty="0" smtClean="0"/>
              <a:t>Only show up on notes page not on actual slide.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514600"/>
            <a:ext cx="476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667000" y="5943600"/>
            <a:ext cx="19812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0" y="4646474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area where a speaker can make notes to refer back to during a presentation</a:t>
            </a:r>
            <a:endParaRPr lang="en-US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PowerPoints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Printing Options:</a:t>
            </a:r>
          </a:p>
          <a:p>
            <a:pPr lvl="1"/>
            <a:r>
              <a:rPr lang="en-US" dirty="0" smtClean="0"/>
              <a:t>Outline</a:t>
            </a:r>
          </a:p>
          <a:p>
            <a:pPr lvl="1"/>
            <a:r>
              <a:rPr lang="en-US" dirty="0" smtClean="0"/>
              <a:t>Handouts (print several slides on one page)</a:t>
            </a:r>
          </a:p>
          <a:p>
            <a:pPr lvl="1"/>
            <a:r>
              <a:rPr lang="en-US" dirty="0" smtClean="0"/>
              <a:t>Slides</a:t>
            </a:r>
          </a:p>
          <a:p>
            <a:pPr lvl="1"/>
            <a:r>
              <a:rPr lang="en-US" dirty="0" smtClean="0"/>
              <a:t>Slide Thumbnails with notes</a:t>
            </a:r>
          </a:p>
          <a:p>
            <a:pPr lvl="1"/>
            <a:endParaRPr lang="en-US" dirty="0" smtClean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7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Filtering/Sorting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4958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Sorting</a:t>
            </a:r>
            <a:r>
              <a:rPr lang="en-US" dirty="0" smtClean="0"/>
              <a:t>:  Sorts all information in ascending/descending order</a:t>
            </a:r>
          </a:p>
          <a:p>
            <a:pPr lvl="1"/>
            <a:r>
              <a:rPr lang="en-US" b="1" u="sng" dirty="0" smtClean="0"/>
              <a:t>Ascending</a:t>
            </a:r>
            <a:r>
              <a:rPr lang="en-US" b="1" dirty="0" smtClean="0"/>
              <a:t>: </a:t>
            </a:r>
            <a:r>
              <a:rPr lang="en-US" dirty="0" smtClean="0"/>
              <a:t>A to Z; 1 to 10; Jan.-Dec.</a:t>
            </a:r>
            <a:endParaRPr lang="en-US" b="1" dirty="0" smtClean="0"/>
          </a:p>
          <a:p>
            <a:pPr lvl="1"/>
            <a:r>
              <a:rPr lang="en-US" b="1" u="sng" dirty="0" smtClean="0"/>
              <a:t>Descending</a:t>
            </a:r>
            <a:r>
              <a:rPr lang="en-US" dirty="0" smtClean="0"/>
              <a:t>: Z to A; 10 to 1; Dec.-Jan.</a:t>
            </a:r>
          </a:p>
          <a:p>
            <a:r>
              <a:rPr lang="en-US" b="1" u="sng" dirty="0" smtClean="0"/>
              <a:t>Filtering</a:t>
            </a:r>
            <a:r>
              <a:rPr lang="en-US" dirty="0" smtClean="0"/>
              <a:t>:  Shows information that meets a certain criteria</a:t>
            </a:r>
          </a:p>
          <a:p>
            <a:pPr lvl="1"/>
            <a:r>
              <a:rPr lang="en-US" dirty="0" smtClean="0"/>
              <a:t>Example:  </a:t>
            </a:r>
          </a:p>
          <a:p>
            <a:pPr lvl="2"/>
            <a:r>
              <a:rPr lang="en-US" dirty="0" smtClean="0"/>
              <a:t>Only showing students with an average score of 80%</a:t>
            </a:r>
          </a:p>
          <a:p>
            <a:pPr lvl="2"/>
            <a:r>
              <a:rPr lang="en-US" dirty="0" smtClean="0"/>
              <a:t>Only showing clients with the last name starting with “D”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66800"/>
            <a:ext cx="1790700" cy="942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62800" y="1066799"/>
            <a:ext cx="533400" cy="7620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9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Full Slide Printing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600200"/>
            <a:ext cx="57626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52400"/>
            <a:ext cx="7024744" cy="1143000"/>
          </a:xfrm>
        </p:spPr>
        <p:txBody>
          <a:bodyPr/>
          <a:lstStyle/>
          <a:p>
            <a:r>
              <a:rPr lang="en-US" dirty="0" smtClean="0"/>
              <a:t>Handouts Printout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6096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Spelling/Grammar Errors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the </a:t>
            </a:r>
            <a:r>
              <a:rPr lang="en-US" b="1" u="wavyHeavy" dirty="0" smtClean="0">
                <a:solidFill>
                  <a:srgbClr val="FF0000"/>
                </a:solidFill>
              </a:rPr>
              <a:t>red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line mean?</a:t>
            </a:r>
          </a:p>
          <a:p>
            <a:pPr lvl="1"/>
            <a:r>
              <a:rPr lang="en-US" u="wavy" dirty="0" err="1" smtClean="0">
                <a:uFill>
                  <a:solidFill>
                    <a:srgbClr val="FF0000"/>
                  </a:solidFill>
                </a:uFill>
              </a:rPr>
              <a:t>Chewwing</a:t>
            </a:r>
            <a:r>
              <a:rPr lang="en-US" u="wavy" dirty="0" smtClean="0"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dirty="0" smtClean="0"/>
              <a:t>(spelling error)</a:t>
            </a:r>
          </a:p>
          <a:p>
            <a:r>
              <a:rPr lang="en-US" dirty="0" smtClean="0"/>
              <a:t>What does the </a:t>
            </a:r>
            <a:r>
              <a:rPr lang="en-US" b="1" u="wavy" dirty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line mean?</a:t>
            </a:r>
          </a:p>
          <a:p>
            <a:pPr lvl="1"/>
            <a:r>
              <a:rPr lang="en-US" dirty="0" smtClean="0"/>
              <a:t>I </a:t>
            </a:r>
            <a:r>
              <a:rPr lang="en-US" u="wavy" dirty="0" smtClean="0">
                <a:uFill>
                  <a:solidFill>
                    <a:srgbClr val="00B050"/>
                  </a:solidFill>
                </a:uFill>
              </a:rPr>
              <a:t>is</a:t>
            </a:r>
            <a:r>
              <a:rPr lang="en-US" dirty="0" smtClean="0"/>
              <a:t> happy! (grammar error)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Clipboard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temporary storage area for a selection that is waiting to be pasted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4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Line Spacing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156229"/>
          </a:xfrm>
        </p:spPr>
        <p:txBody>
          <a:bodyPr>
            <a:normAutofit fontScale="77500" lnSpcReduction="20000"/>
          </a:bodyPr>
          <a:lstStyle/>
          <a:p>
            <a:pPr marL="68580" indent="0">
              <a:lnSpc>
                <a:spcPct val="120000"/>
              </a:lnSpc>
              <a:buNone/>
            </a:pPr>
            <a:r>
              <a:rPr lang="en-US" dirty="0" smtClean="0"/>
              <a:t>	Dance can be a form of art or it can be thought of as a form of recreation.  Dance can be utilized to express ideas and emotions as well as moods.</a:t>
            </a:r>
          </a:p>
          <a:p>
            <a:pPr marL="68580" indent="0">
              <a:lnSpc>
                <a:spcPct val="16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One form of dance that is quite common is known as ballet.  The earliest forms of ballet are believed to have taken place in Western Europe.</a:t>
            </a:r>
          </a:p>
          <a:p>
            <a:pPr marL="68580" indent="0">
              <a:lnSpc>
                <a:spcPct val="21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To excel at ballet, you must take lessons when you are very young.  It is not uncommon to see a three year old in a dance studio taking ballet lessons.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7696200" y="1600200"/>
            <a:ext cx="304800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7086600" y="2743200"/>
            <a:ext cx="304800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7467600" y="4114800"/>
            <a:ext cx="304800" cy="1447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72400" y="1810434"/>
            <a:ext cx="98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Single Space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2935069"/>
            <a:ext cx="98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1.5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Space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5724" y="4495800"/>
            <a:ext cx="98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Double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Space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648200"/>
          </a:xfrm>
        </p:spPr>
        <p:txBody>
          <a:bodyPr>
            <a:normAutofit fontScale="85000" lnSpcReduction="20000"/>
          </a:bodyPr>
          <a:lstStyle/>
          <a:p>
            <a:pPr marL="68580" indent="0">
              <a:lnSpc>
                <a:spcPct val="120000"/>
              </a:lnSpc>
              <a:buNone/>
            </a:pPr>
            <a:r>
              <a:rPr lang="en-US" dirty="0" smtClean="0"/>
              <a:t>	Dance can be a form of art or it can be thought of as a form of recreation.  Dance can be utilized to express ideas and emotions as well as moods.</a:t>
            </a:r>
          </a:p>
          <a:p>
            <a:pPr marL="68580" indent="0" algn="r">
              <a:lnSpc>
                <a:spcPct val="12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One form of dance that is quite common is known as ballet.  The earliest forms of ballet are believed to have taken place in Western Europe.</a:t>
            </a:r>
          </a:p>
          <a:p>
            <a:pPr marL="68580" indent="0" algn="ctr">
              <a:lnSpc>
                <a:spcPct val="12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To excel at ballet, you must take lessons when you are very young.  It is not uncommon to see a three year old in a dance studio taking ballet lessons.</a:t>
            </a:r>
          </a:p>
          <a:p>
            <a:pPr marL="68580" indent="0" algn="just">
              <a:lnSpc>
                <a:spcPct val="120000"/>
              </a:lnSpc>
              <a:buNone/>
            </a:pPr>
            <a:r>
              <a:rPr lang="en-US" dirty="0" smtClean="0"/>
              <a:t>In addition to starting at a very young age, hours and hours of practice are also required to develop into a skilled performer of ballet.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7315200" y="1676400"/>
            <a:ext cx="3048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7620000" y="2913966"/>
            <a:ext cx="304800" cy="9722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7620000" y="3962400"/>
            <a:ext cx="3048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91400" y="1828800"/>
            <a:ext cx="98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Left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Align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3087469"/>
            <a:ext cx="98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Right Align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0" y="4114800"/>
            <a:ext cx="98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Center Align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7620000" y="5105400"/>
            <a:ext cx="3048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72400" y="5221069"/>
            <a:ext cx="98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Justify Align</a:t>
            </a:r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This text has no formatting to it.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This text has bold formatting.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This text has italic formatting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u="sng" dirty="0" smtClean="0"/>
              <a:t>This text has underline formatting.</a:t>
            </a:r>
            <a:endParaRPr lang="en-US" u="sng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Wrap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wrap is when the computer automatically sends the text to the next line WITOUT hitting Enter.</a:t>
            </a:r>
          </a:p>
          <a:p>
            <a:pPr lvl="1"/>
            <a:r>
              <a:rPr lang="en-US" dirty="0" smtClean="0"/>
              <a:t>Also known as soft return.</a:t>
            </a:r>
          </a:p>
          <a:p>
            <a:r>
              <a:rPr lang="en-US" dirty="0" smtClean="0"/>
              <a:t>Pressing the </a:t>
            </a:r>
            <a:r>
              <a:rPr lang="en-US" b="1" dirty="0" smtClean="0"/>
              <a:t>ENTER</a:t>
            </a:r>
            <a:r>
              <a:rPr lang="en-US" dirty="0" smtClean="0"/>
              <a:t> key is a </a:t>
            </a:r>
            <a:r>
              <a:rPr lang="en-US" b="1" dirty="0" smtClean="0"/>
              <a:t>HARD RETURN</a:t>
            </a:r>
            <a:endParaRPr lang="en-US" b="1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Header/Footer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which appears on every page of the document. Can be at the top or the bottom. Can include:</a:t>
            </a:r>
          </a:p>
          <a:p>
            <a:pPr lvl="1"/>
            <a:r>
              <a:rPr lang="en-US" dirty="0" smtClean="0"/>
              <a:t>Page numbers</a:t>
            </a:r>
          </a:p>
          <a:p>
            <a:pPr lvl="1"/>
            <a:r>
              <a:rPr lang="en-US" dirty="0" smtClean="0"/>
              <a:t>Date</a:t>
            </a:r>
          </a:p>
          <a:p>
            <a:pPr lvl="1"/>
            <a:r>
              <a:rPr lang="en-US" dirty="0" smtClean="0"/>
              <a:t>File name</a:t>
            </a:r>
          </a:p>
          <a:p>
            <a:pPr lvl="1"/>
            <a:r>
              <a:rPr lang="en-US" dirty="0" smtClean="0"/>
              <a:t>File location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Formulas/Functions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47800"/>
            <a:ext cx="6777317" cy="4384829"/>
          </a:xfrm>
        </p:spPr>
        <p:txBody>
          <a:bodyPr/>
          <a:lstStyle/>
          <a:p>
            <a:r>
              <a:rPr lang="en-US" dirty="0" smtClean="0"/>
              <a:t>Formula/Function </a:t>
            </a:r>
            <a:r>
              <a:rPr lang="en-US" b="1" u="sng" dirty="0" smtClean="0"/>
              <a:t>always</a:t>
            </a:r>
            <a:r>
              <a:rPr lang="en-US" dirty="0" smtClean="0"/>
              <a:t> starts with </a:t>
            </a:r>
            <a:r>
              <a:rPr lang="en-US" sz="3600" b="1" dirty="0" smtClean="0"/>
              <a:t>=</a:t>
            </a:r>
          </a:p>
          <a:p>
            <a:r>
              <a:rPr lang="en-US" b="1" dirty="0" smtClean="0"/>
              <a:t>AutoSum</a:t>
            </a:r>
            <a:r>
              <a:rPr lang="en-US" dirty="0" smtClean="0"/>
              <a:t>:  includes the 5 most </a:t>
            </a:r>
            <a:br>
              <a:rPr lang="en-US" dirty="0" smtClean="0"/>
            </a:br>
            <a:r>
              <a:rPr lang="en-US" dirty="0" smtClean="0"/>
              <a:t>common functions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5" t="4071" r="3342" b="76815"/>
          <a:stretch/>
        </p:blipFill>
        <p:spPr bwMode="auto">
          <a:xfrm>
            <a:off x="6604262" y="1981200"/>
            <a:ext cx="1722922" cy="199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9307" y="48006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Mathematical Symbols</a:t>
            </a:r>
          </a:p>
          <a:p>
            <a:r>
              <a:rPr lang="en-US" dirty="0" smtClean="0"/>
              <a:t>Add:		+</a:t>
            </a:r>
          </a:p>
          <a:p>
            <a:r>
              <a:rPr lang="en-US" dirty="0" smtClean="0"/>
              <a:t>Subtract:	-</a:t>
            </a:r>
          </a:p>
          <a:p>
            <a:r>
              <a:rPr lang="en-US" dirty="0" smtClean="0"/>
              <a:t>Divide:		/</a:t>
            </a:r>
          </a:p>
          <a:p>
            <a:r>
              <a:rPr lang="en-US" dirty="0" smtClean="0"/>
              <a:t>Multiply:  	*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2942272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AutoSum Functions</a:t>
            </a:r>
          </a:p>
          <a:p>
            <a:r>
              <a:rPr lang="en-US" dirty="0" smtClean="0"/>
              <a:t>SUM:		adds numbers</a:t>
            </a:r>
          </a:p>
          <a:p>
            <a:r>
              <a:rPr lang="en-US" dirty="0" smtClean="0"/>
              <a:t>AVERAGE:	average of a range </a:t>
            </a:r>
          </a:p>
          <a:p>
            <a:r>
              <a:rPr lang="en-US" dirty="0" smtClean="0"/>
              <a:t>COUNT:		counts #s/items used</a:t>
            </a:r>
          </a:p>
          <a:p>
            <a:r>
              <a:rPr lang="en-US" dirty="0" smtClean="0"/>
              <a:t>MAX:		finds biggest number in range</a:t>
            </a:r>
          </a:p>
          <a:p>
            <a:r>
              <a:rPr lang="en-US" dirty="0" smtClean="0"/>
              <a:t>MIN:		finds smallest number in range</a:t>
            </a:r>
            <a:endParaRPr lang="en-US" dirty="0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8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document that provides structure for commonly used Business documents.</a:t>
            </a:r>
          </a:p>
          <a:p>
            <a:pPr lvl="1"/>
            <a:r>
              <a:rPr lang="en-US" b="1" dirty="0" smtClean="0"/>
              <a:t>Calendars</a:t>
            </a:r>
          </a:p>
          <a:p>
            <a:pPr lvl="1"/>
            <a:r>
              <a:rPr lang="en-US" b="1" dirty="0" smtClean="0"/>
              <a:t>Cards</a:t>
            </a:r>
          </a:p>
          <a:p>
            <a:pPr lvl="1"/>
            <a:r>
              <a:rPr lang="en-US" b="1" dirty="0" smtClean="0"/>
              <a:t>Agendas</a:t>
            </a:r>
          </a:p>
          <a:p>
            <a:pPr lvl="1"/>
            <a:r>
              <a:rPr lang="en-US" b="1" dirty="0" smtClean="0"/>
              <a:t>Forms</a:t>
            </a:r>
          </a:p>
          <a:p>
            <a:pPr lvl="1"/>
            <a:r>
              <a:rPr lang="en-US" b="1" dirty="0" smtClean="0"/>
              <a:t>Certificates</a:t>
            </a:r>
          </a:p>
          <a:p>
            <a:pPr lvl="1"/>
            <a:r>
              <a:rPr lang="en-US" b="1" dirty="0" smtClean="0"/>
              <a:t>Fax Covers</a:t>
            </a:r>
          </a:p>
          <a:p>
            <a:pPr lvl="1"/>
            <a:r>
              <a:rPr lang="en-US" b="1" dirty="0" smtClean="0"/>
              <a:t>Etc.</a:t>
            </a:r>
          </a:p>
          <a:p>
            <a:pPr marL="365760" lvl="1" indent="0">
              <a:buNone/>
            </a:pP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00400"/>
            <a:ext cx="5186363" cy="310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Thesaurus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48823"/>
            <a:ext cx="6777317" cy="3508977"/>
          </a:xfrm>
        </p:spPr>
        <p:txBody>
          <a:bodyPr/>
          <a:lstStyle/>
          <a:p>
            <a:r>
              <a:rPr lang="en-US" dirty="0" smtClean="0"/>
              <a:t>Looking up a word to find another word that means the same or the opposite.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352800"/>
            <a:ext cx="8108950" cy="86112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19200" y="3429000"/>
            <a:ext cx="642052" cy="6420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52800" y="3276600"/>
            <a:ext cx="838200" cy="3210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Indents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5000"/>
            <a:ext cx="6777317" cy="3886200"/>
          </a:xfrm>
        </p:spPr>
        <p:txBody>
          <a:bodyPr>
            <a:normAutofit fontScale="85000" lnSpcReduction="10000"/>
          </a:bodyPr>
          <a:lstStyle/>
          <a:p>
            <a:pPr marL="68580" indent="0">
              <a:lnSpc>
                <a:spcPct val="120000"/>
              </a:lnSpc>
              <a:buNone/>
            </a:pPr>
            <a:r>
              <a:rPr lang="en-US" b="1" dirty="0" smtClean="0"/>
              <a:t>First Line Indent Example</a:t>
            </a:r>
            <a:r>
              <a:rPr lang="en-US" dirty="0" smtClean="0"/>
              <a:t>	</a:t>
            </a:r>
          </a:p>
          <a:p>
            <a:pPr marL="68580" indent="0">
              <a:lnSpc>
                <a:spcPct val="120000"/>
              </a:lnSpc>
              <a:buNone/>
            </a:pPr>
            <a:r>
              <a:rPr lang="en-US" dirty="0" smtClean="0"/>
              <a:t>	Dance </a:t>
            </a:r>
            <a:r>
              <a:rPr lang="en-US" dirty="0"/>
              <a:t>can be a form of art or it can be thought of as a form of recreation.  Dance can be utilized to express ideas and emotions as well as moods</a:t>
            </a:r>
            <a:r>
              <a:rPr lang="en-US" dirty="0" smtClean="0"/>
              <a:t>.</a:t>
            </a:r>
          </a:p>
          <a:p>
            <a:pPr marL="68580" indent="0">
              <a:lnSpc>
                <a:spcPct val="120000"/>
              </a:lnSpc>
              <a:buNone/>
            </a:pPr>
            <a:endParaRPr lang="en-US" dirty="0" smtClean="0"/>
          </a:p>
          <a:p>
            <a:pPr marL="68580" indent="0">
              <a:lnSpc>
                <a:spcPct val="120000"/>
              </a:lnSpc>
              <a:buNone/>
            </a:pPr>
            <a:r>
              <a:rPr lang="en-US" b="1" dirty="0" smtClean="0"/>
              <a:t>Hanging Indent Example</a:t>
            </a:r>
            <a:endParaRPr lang="en-US" b="1" dirty="0"/>
          </a:p>
          <a:p>
            <a:pPr marL="457200" indent="-388938">
              <a:lnSpc>
                <a:spcPct val="120000"/>
              </a:lnSpc>
              <a:buNone/>
            </a:pPr>
            <a:r>
              <a:rPr lang="en-US" dirty="0" smtClean="0"/>
              <a:t>One </a:t>
            </a:r>
            <a:r>
              <a:rPr lang="en-US" dirty="0"/>
              <a:t>form of dance that is quite common is known as ballet.  The earliest forms of ballet are believed to have taken place in Western Europe.</a:t>
            </a:r>
          </a:p>
          <a:p>
            <a:pPr marL="6858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2000" y="2514600"/>
            <a:ext cx="10668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62000" y="5181600"/>
            <a:ext cx="8382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Lists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976591"/>
              </p:ext>
            </p:extLst>
          </p:nvPr>
        </p:nvGraphicFramePr>
        <p:xfrm>
          <a:off x="1143000" y="2057400"/>
          <a:ext cx="6777036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012"/>
                <a:gridCol w="2259012"/>
                <a:gridCol w="2259012"/>
              </a:tblGrid>
              <a:tr h="385622">
                <a:tc>
                  <a:txBody>
                    <a:bodyPr/>
                    <a:lstStyle/>
                    <a:p>
                      <a:r>
                        <a:rPr lang="en-US" dirty="0" smtClean="0"/>
                        <a:t>Numbered List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Bulleted List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 Level List</a:t>
                      </a:r>
                      <a:endParaRPr lang="en-US" dirty="0"/>
                    </a:p>
                  </a:txBody>
                  <a:tcPr/>
                </a:tc>
              </a:tr>
              <a:tr h="266237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Apples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Oranges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Banana</a:t>
                      </a:r>
                      <a:r>
                        <a:rPr lang="en-US" baseline="0" dirty="0" smtClean="0"/>
                        <a:t>s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smtClean="0"/>
                        <a:t>Pineapple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Apples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Oranges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Banana</a:t>
                      </a:r>
                      <a:r>
                        <a:rPr lang="en-US" baseline="0" dirty="0" smtClean="0"/>
                        <a:t>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Pineapple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Fruits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      a.  Apples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            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.  Green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baseline="0" dirty="0" smtClean="0"/>
                        <a:t>           ii.  Red</a:t>
                      </a:r>
                      <a:endParaRPr lang="en-US" dirty="0" smtClean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      b.  Banana</a:t>
                      </a:r>
                    </a:p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en-US" dirty="0" smtClean="0"/>
                        <a:t>Veggies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baseline="0" dirty="0" smtClean="0"/>
                        <a:t>      a.  Carrots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baseline="0" dirty="0" smtClean="0"/>
                        <a:t>      b.  Peas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28600"/>
            <a:ext cx="7024744" cy="1143000"/>
          </a:xfrm>
        </p:spPr>
        <p:txBody>
          <a:bodyPr/>
          <a:lstStyle/>
          <a:p>
            <a:r>
              <a:rPr lang="en-US" dirty="0" smtClean="0"/>
              <a:t>Non-Printing Characters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4000"/>
            <a:ext cx="6777317" cy="1600199"/>
          </a:xfrm>
        </p:spPr>
        <p:txBody>
          <a:bodyPr>
            <a:normAutofit/>
          </a:bodyPr>
          <a:lstStyle/>
          <a:p>
            <a:r>
              <a:rPr lang="en-US" dirty="0" smtClean="0"/>
              <a:t>Home </a:t>
            </a:r>
          </a:p>
          <a:p>
            <a:r>
              <a:rPr lang="en-US" dirty="0" smtClean="0"/>
              <a:t>Paragraph </a:t>
            </a:r>
          </a:p>
          <a:p>
            <a:r>
              <a:rPr lang="en-US" dirty="0" smtClean="0"/>
              <a:t>¶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0" t="16458" r="16333" b="2916"/>
          <a:stretch/>
        </p:blipFill>
        <p:spPr bwMode="auto">
          <a:xfrm>
            <a:off x="3124200" y="1295400"/>
            <a:ext cx="5378400" cy="516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133600" y="1752600"/>
            <a:ext cx="28194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33600" y="3505200"/>
            <a:ext cx="1676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6800" y="3276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→ = Tab</a:t>
            </a:r>
          </a:p>
          <a:p>
            <a:r>
              <a:rPr lang="en-US" dirty="0" smtClean="0"/>
              <a:t>¶ = Paragraph</a:t>
            </a:r>
          </a:p>
          <a:p>
            <a:r>
              <a:rPr lang="en-US" dirty="0" smtClean="0">
                <a:sym typeface="Wingdings"/>
              </a:rPr>
              <a:t> = Space</a:t>
            </a:r>
            <a:endParaRPr lang="en-US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Letter </a:t>
            </a:r>
            <a:r>
              <a:rPr lang="en-US" dirty="0" smtClean="0"/>
              <a:t>Format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492" y="1600201"/>
            <a:ext cx="6777317" cy="3505200"/>
          </a:xfrm>
        </p:spPr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en-US" b="1" dirty="0" smtClean="0"/>
              <a:t>Block Format</a:t>
            </a:r>
          </a:p>
          <a:p>
            <a:pPr lvl="1"/>
            <a:r>
              <a:rPr lang="en-US" dirty="0" smtClean="0"/>
              <a:t>Everything is aligned to the left</a:t>
            </a:r>
          </a:p>
          <a:p>
            <a:pPr lvl="1"/>
            <a:r>
              <a:rPr lang="en-US" dirty="0" smtClean="0"/>
              <a:t>No indents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6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28600"/>
            <a:ext cx="7024744" cy="1143000"/>
          </a:xfrm>
        </p:spPr>
        <p:txBody>
          <a:bodyPr/>
          <a:lstStyle/>
          <a:p>
            <a:r>
              <a:rPr lang="en-US" dirty="0" smtClean="0"/>
              <a:t>Block Letter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14" y="1447800"/>
            <a:ext cx="5501986" cy="503183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514600" y="2819400"/>
            <a:ext cx="0" cy="327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33600" y="1600021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Everything is lined up to the left side.  NO INDENTS!</a:t>
            </a:r>
            <a:endParaRPr lang="en-US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52400"/>
            <a:ext cx="7024744" cy="1143000"/>
          </a:xfrm>
        </p:spPr>
        <p:txBody>
          <a:bodyPr/>
          <a:lstStyle/>
          <a:p>
            <a:r>
              <a:rPr lang="en-US" dirty="0" smtClean="0"/>
              <a:t>Parts of a Letter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14" y="1295400"/>
            <a:ext cx="5501986" cy="5031839"/>
          </a:xfrm>
          <a:prstGeom prst="rect">
            <a:avLst/>
          </a:prstGeom>
        </p:spPr>
      </p:pic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3429000" y="26670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2499360" y="29565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hlinkClick r:id="rId5" action="ppaction://hlinksldjump"/>
          </p:cNvPr>
          <p:cNvSpPr/>
          <p:nvPr/>
        </p:nvSpPr>
        <p:spPr>
          <a:xfrm>
            <a:off x="3489960" y="35052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rId6" action="ppaction://hlinksldjump"/>
          </p:cNvPr>
          <p:cNvSpPr/>
          <p:nvPr/>
        </p:nvSpPr>
        <p:spPr>
          <a:xfrm>
            <a:off x="3505200" y="38709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hlinkClick r:id="rId7" action="ppaction://hlinksldjump"/>
          </p:cNvPr>
          <p:cNvSpPr/>
          <p:nvPr/>
        </p:nvSpPr>
        <p:spPr>
          <a:xfrm>
            <a:off x="2438400" y="44196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hlinkClick r:id="rId8" action="ppaction://hlinksldjump"/>
          </p:cNvPr>
          <p:cNvSpPr/>
          <p:nvPr/>
        </p:nvSpPr>
        <p:spPr>
          <a:xfrm>
            <a:off x="3108960" y="52578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hlinkClick r:id="rId9" action="ppaction://hlinksldjump"/>
          </p:cNvPr>
          <p:cNvSpPr/>
          <p:nvPr/>
        </p:nvSpPr>
        <p:spPr>
          <a:xfrm>
            <a:off x="2499360" y="57150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14600" y="5892225"/>
            <a:ext cx="929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amj</a:t>
            </a: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Enclosure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hlinkClick r:id="rId10" action="ppaction://hlinksldjump"/>
          </p:cNvPr>
          <p:cNvSpPr/>
          <p:nvPr/>
        </p:nvSpPr>
        <p:spPr>
          <a:xfrm>
            <a:off x="2819400" y="594360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hlinkClick r:id="rId11" action="ppaction://hlinksldjump"/>
          </p:cNvPr>
          <p:cNvSpPr/>
          <p:nvPr/>
        </p:nvSpPr>
        <p:spPr>
          <a:xfrm>
            <a:off x="2499360" y="6156960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Home 1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Return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1791148"/>
          </a:xfrm>
        </p:spPr>
        <p:txBody>
          <a:bodyPr/>
          <a:lstStyle/>
          <a:p>
            <a:r>
              <a:rPr lang="en-US" dirty="0" smtClean="0"/>
              <a:t>Address of the person who is </a:t>
            </a:r>
            <a:r>
              <a:rPr lang="en-US" b="1" u="sng" dirty="0" smtClean="0"/>
              <a:t>SENDING</a:t>
            </a:r>
            <a:r>
              <a:rPr lang="en-US" dirty="0" smtClean="0"/>
              <a:t> the letter. </a:t>
            </a:r>
          </a:p>
          <a:p>
            <a:r>
              <a:rPr lang="en-US" dirty="0" smtClean="0"/>
              <a:t>If the letter has </a:t>
            </a:r>
            <a:r>
              <a:rPr lang="en-US" b="1" u="sng" dirty="0" smtClean="0"/>
              <a:t>LETTERHEAD</a:t>
            </a:r>
            <a:r>
              <a:rPr lang="en-US" dirty="0" smtClean="0"/>
              <a:t> there will be </a:t>
            </a:r>
            <a:r>
              <a:rPr lang="en-US" b="1" u="sng" dirty="0" smtClean="0"/>
              <a:t>NO RETURN ADDRESS</a:t>
            </a:r>
            <a:endParaRPr lang="en-US" b="1" u="sng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4648200" y="0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to Parts of a Letter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111127"/>
            <a:ext cx="6948487" cy="121347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52456" y="30480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Letterhead Examples</a:t>
            </a:r>
            <a:endParaRPr lang="en-US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Formula/Functions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0223"/>
            <a:ext cx="6777317" cy="1908777"/>
          </a:xfrm>
        </p:spPr>
        <p:txBody>
          <a:bodyPr/>
          <a:lstStyle/>
          <a:p>
            <a:r>
              <a:rPr lang="en-US" b="1" u="sng" dirty="0" smtClean="0"/>
              <a:t>Formulas</a:t>
            </a:r>
            <a:r>
              <a:rPr lang="en-US" dirty="0" smtClean="0"/>
              <a:t>:  equations that preform calculations on values in a worksheet</a:t>
            </a:r>
          </a:p>
          <a:p>
            <a:r>
              <a:rPr lang="en-US" b="1" u="sng" dirty="0" smtClean="0"/>
              <a:t>Functions</a:t>
            </a:r>
            <a:r>
              <a:rPr lang="en-US" dirty="0" smtClean="0"/>
              <a:t>:  predefined formula that performs a calculation in a worksheet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211295"/>
              </p:ext>
            </p:extLst>
          </p:nvPr>
        </p:nvGraphicFramePr>
        <p:xfrm>
          <a:off x="1447800" y="3352800"/>
          <a:ext cx="6096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Formula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=B2*B3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=SUM(A3:D6)</a:t>
                      </a:r>
                      <a:endParaRPr lang="en-US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=A1+B1+C1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=AVERAGE</a:t>
                      </a:r>
                      <a:r>
                        <a:rPr lang="en-US" baseline="0" dirty="0" smtClean="0"/>
                        <a:t>(C3:C7)</a:t>
                      </a:r>
                      <a:endParaRPr lang="en-US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=B10/D5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=COUNT(F3:F10)</a:t>
                      </a:r>
                      <a:endParaRPr lang="en-US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=B2*(C5-C4)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=MAX(A5:A8)</a:t>
                      </a:r>
                      <a:endParaRPr lang="en-US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=F4-D4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=MIN(B6:B12)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4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date the letter was created or sent out</a:t>
            </a:r>
          </a:p>
          <a:p>
            <a:r>
              <a:rPr lang="en-US" dirty="0" smtClean="0"/>
              <a:t>Should be spelled out</a:t>
            </a:r>
          </a:p>
          <a:p>
            <a:pPr lvl="1"/>
            <a:r>
              <a:rPr lang="en-US" dirty="0" smtClean="0"/>
              <a:t>Example:  </a:t>
            </a:r>
            <a:r>
              <a:rPr lang="en-US" b="1" dirty="0" smtClean="0"/>
              <a:t>January 1, 2014</a:t>
            </a:r>
          </a:p>
          <a:p>
            <a:pPr lvl="2"/>
            <a:r>
              <a:rPr lang="en-US" dirty="0" smtClean="0"/>
              <a:t>DO NOT DO 1/1/14; Jan. 1, 2014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3581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CORRECT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3974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INCORRECT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4648200" y="0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to Parts of a Letter</a:t>
            </a:r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 of the person who is </a:t>
            </a:r>
            <a:r>
              <a:rPr lang="en-US" b="1" u="sng" dirty="0" smtClean="0"/>
              <a:t>receiving</a:t>
            </a:r>
            <a:r>
              <a:rPr lang="en-US" dirty="0" smtClean="0"/>
              <a:t> the letter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4648200" y="0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to Parts of a Letter</a:t>
            </a:r>
            <a:endParaRPr lang="en-US" dirty="0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2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Salutation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47800"/>
            <a:ext cx="6777317" cy="43848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Salutation always starts with the word “</a:t>
            </a:r>
            <a:r>
              <a:rPr lang="en-US" b="1" u="sng" dirty="0" smtClean="0"/>
              <a:t>Dear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Greeting of the letter</a:t>
            </a:r>
          </a:p>
          <a:p>
            <a:r>
              <a:rPr lang="en-US" dirty="0" smtClean="0"/>
              <a:t>If you don’t know the person use a proper title:</a:t>
            </a:r>
          </a:p>
          <a:p>
            <a:pPr lvl="1"/>
            <a:r>
              <a:rPr lang="en-US" dirty="0" smtClean="0"/>
              <a:t>Mrs./Ms./Miss</a:t>
            </a:r>
          </a:p>
          <a:p>
            <a:pPr lvl="1"/>
            <a:r>
              <a:rPr lang="en-US" dirty="0" smtClean="0"/>
              <a:t>Mr.</a:t>
            </a:r>
          </a:p>
          <a:p>
            <a:pPr lvl="1"/>
            <a:r>
              <a:rPr lang="en-US" dirty="0" smtClean="0"/>
              <a:t>Dr.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Dear Mrs. Higgs</a:t>
            </a:r>
          </a:p>
          <a:p>
            <a:pPr lvl="1"/>
            <a:r>
              <a:rPr lang="en-US" dirty="0" smtClean="0"/>
              <a:t>Dear Eric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4648200" y="0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to Parts of a Letter</a:t>
            </a:r>
            <a:endParaRPr lang="en-US" dirty="0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is usually SS with a DS between paragraphs.  </a:t>
            </a:r>
          </a:p>
          <a:p>
            <a:r>
              <a:rPr lang="en-US" dirty="0" smtClean="0"/>
              <a:t>Usually in block format (no indents) but may have indented paragraphs depending on style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4648200" y="0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to Parts of a Letter</a:t>
            </a:r>
            <a:endParaRPr lang="en-US" dirty="0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Complimentary Close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156229"/>
          </a:xfrm>
        </p:spPr>
        <p:txBody>
          <a:bodyPr>
            <a:normAutofit/>
          </a:bodyPr>
          <a:lstStyle/>
          <a:p>
            <a:r>
              <a:rPr lang="en-US" dirty="0" smtClean="0"/>
              <a:t>Closing of the letter</a:t>
            </a:r>
          </a:p>
          <a:p>
            <a:r>
              <a:rPr lang="en-US" dirty="0" smtClean="0"/>
              <a:t>If complimentary close is more than one word, the second word is ALWAYS lowercase</a:t>
            </a:r>
          </a:p>
          <a:p>
            <a:r>
              <a:rPr lang="en-US" b="1" dirty="0" smtClean="0"/>
              <a:t>Common Examples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Sincerely</a:t>
            </a:r>
          </a:p>
          <a:p>
            <a:pPr lvl="1"/>
            <a:r>
              <a:rPr lang="en-US" dirty="0" smtClean="0"/>
              <a:t>Sincerely yours</a:t>
            </a:r>
          </a:p>
          <a:p>
            <a:pPr lvl="1"/>
            <a:r>
              <a:rPr lang="en-US" dirty="0" smtClean="0"/>
              <a:t>Yours Truly </a:t>
            </a:r>
          </a:p>
          <a:p>
            <a:pPr lvl="1"/>
            <a:r>
              <a:rPr lang="en-US" dirty="0" smtClean="0"/>
              <a:t>Cordially </a:t>
            </a:r>
          </a:p>
          <a:p>
            <a:pPr lvl="1"/>
            <a:r>
              <a:rPr lang="en-US" dirty="0" smtClean="0"/>
              <a:t>Cordially yours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4648200" y="0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to Parts of a Letter</a:t>
            </a:r>
            <a:endParaRPr lang="en-US" dirty="0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Writer’s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can include the following:</a:t>
            </a:r>
          </a:p>
          <a:p>
            <a:pPr lvl="1"/>
            <a:r>
              <a:rPr lang="en-US" dirty="0" smtClean="0"/>
              <a:t>Writer’s Name</a:t>
            </a:r>
          </a:p>
          <a:p>
            <a:pPr lvl="1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4648200" y="0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to Parts of a Letter</a:t>
            </a:r>
            <a:endParaRPr lang="en-US" dirty="0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Typist Initials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Initials of the person who typed the letter</a:t>
            </a:r>
          </a:p>
          <a:p>
            <a:r>
              <a:rPr lang="en-US" dirty="0" smtClean="0"/>
              <a:t>This person is DIFFERENT than the writer</a:t>
            </a:r>
          </a:p>
          <a:p>
            <a:r>
              <a:rPr lang="en-US" dirty="0" smtClean="0"/>
              <a:t>ALWAYS LOWERCASE</a:t>
            </a:r>
          </a:p>
          <a:p>
            <a:r>
              <a:rPr lang="en-US" dirty="0" smtClean="0"/>
              <a:t>DS after writer’s block and left align typist initials</a:t>
            </a:r>
            <a:endParaRPr lang="en-US" dirty="0"/>
          </a:p>
          <a:p>
            <a:r>
              <a:rPr lang="en-US" dirty="0" smtClean="0"/>
              <a:t>AKA reference initials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4648200" y="0"/>
            <a:ext cx="3505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to Parts of a Letter</a:t>
            </a:r>
            <a:endParaRPr lang="en-US" dirty="0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28600"/>
            <a:ext cx="7024744" cy="1143000"/>
          </a:xfrm>
        </p:spPr>
        <p:txBody>
          <a:bodyPr/>
          <a:lstStyle/>
          <a:p>
            <a:r>
              <a:rPr lang="en-US" dirty="0" smtClean="0"/>
              <a:t>Attachment/Enclosure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0223"/>
            <a:ext cx="6777317" cy="45757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 smtClean="0"/>
              <a:t>Attachment</a:t>
            </a:r>
          </a:p>
          <a:p>
            <a:r>
              <a:rPr lang="en-US" dirty="0" smtClean="0"/>
              <a:t>Physically attached to the letter using a paper clip, staple, rubber band, etc.</a:t>
            </a:r>
          </a:p>
          <a:p>
            <a:pPr lvl="1"/>
            <a:r>
              <a:rPr lang="en-US" dirty="0" smtClean="0"/>
              <a:t>Copy of a bill</a:t>
            </a:r>
          </a:p>
          <a:p>
            <a:pPr lvl="1"/>
            <a:r>
              <a:rPr lang="en-US" dirty="0" smtClean="0"/>
              <a:t>Agenda to a meeting</a:t>
            </a:r>
          </a:p>
          <a:p>
            <a:pPr marL="68580" indent="0">
              <a:buNone/>
            </a:pPr>
            <a:r>
              <a:rPr lang="en-US" b="1" dirty="0" smtClean="0"/>
              <a:t>Enclosure</a:t>
            </a:r>
          </a:p>
          <a:p>
            <a:r>
              <a:rPr lang="en-US" dirty="0" smtClean="0"/>
              <a:t>Something that is included in the letter but is not physically attached to the letter</a:t>
            </a:r>
          </a:p>
          <a:p>
            <a:pPr lvl="1"/>
            <a:r>
              <a:rPr lang="en-US" dirty="0" smtClean="0"/>
              <a:t>Certificate</a:t>
            </a:r>
          </a:p>
          <a:p>
            <a:pPr lvl="1"/>
            <a:r>
              <a:rPr lang="en-US" dirty="0" smtClean="0"/>
              <a:t>Check</a:t>
            </a:r>
          </a:p>
          <a:p>
            <a:pPr lvl="1"/>
            <a:r>
              <a:rPr lang="en-US" dirty="0" smtClean="0"/>
              <a:t>Picture</a:t>
            </a:r>
          </a:p>
          <a:p>
            <a:pPr marL="685800" lvl="2" indent="0">
              <a:buNone/>
            </a:pP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00"/>
            <a:ext cx="7024744" cy="1143000"/>
          </a:xfrm>
        </p:spPr>
        <p:txBody>
          <a:bodyPr/>
          <a:lstStyle/>
          <a:p>
            <a:r>
              <a:rPr lang="en-US" dirty="0" smtClean="0"/>
              <a:t>Mixed </a:t>
            </a:r>
            <a:r>
              <a:rPr lang="en-US" dirty="0" smtClean="0"/>
              <a:t>Punctuation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1066800" y="2362200"/>
            <a:ext cx="3419856" cy="2835797"/>
          </a:xfrm>
        </p:spPr>
        <p:txBody>
          <a:bodyPr/>
          <a:lstStyle/>
          <a:p>
            <a:pPr marL="342900" lvl="1"/>
            <a:r>
              <a:rPr lang="en-US" dirty="0"/>
              <a:t>Colon (:) after salutation</a:t>
            </a:r>
          </a:p>
          <a:p>
            <a:pPr marL="342900" lvl="1"/>
            <a:r>
              <a:rPr lang="en-US" dirty="0"/>
              <a:t>Comma (,) after complimentary close</a:t>
            </a:r>
          </a:p>
          <a:p>
            <a:pPr marL="114300" indent="0">
              <a:buNone/>
            </a:pPr>
            <a:r>
              <a:rPr lang="en-US" b="1" dirty="0"/>
              <a:t>Example:</a:t>
            </a:r>
          </a:p>
          <a:p>
            <a:pPr marL="114300" indent="0">
              <a:buNone/>
            </a:pPr>
            <a:r>
              <a:rPr lang="en-US" dirty="0"/>
              <a:t>Dear </a:t>
            </a:r>
            <a:r>
              <a:rPr lang="en-US" dirty="0" smtClean="0"/>
              <a:t>Ann: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Sincerely </a:t>
            </a:r>
            <a:r>
              <a:rPr lang="en-US" dirty="0" smtClean="0"/>
              <a:t>yours,</a:t>
            </a:r>
            <a:endParaRPr lang="en-US" dirty="0"/>
          </a:p>
          <a:p>
            <a:endParaRPr lang="en-US" dirty="0"/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3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Relative/Absolute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4001"/>
            <a:ext cx="6777317" cy="1828800"/>
          </a:xfrm>
        </p:spPr>
        <p:txBody>
          <a:bodyPr/>
          <a:lstStyle/>
          <a:p>
            <a:r>
              <a:rPr lang="en-US" b="1" u="sng" dirty="0" smtClean="0"/>
              <a:t>Relative</a:t>
            </a:r>
            <a:r>
              <a:rPr lang="en-US" dirty="0" smtClean="0"/>
              <a:t>:  cell reference changes as the formula is copied</a:t>
            </a:r>
          </a:p>
          <a:p>
            <a:r>
              <a:rPr lang="en-US" b="1" u="sng" dirty="0" smtClean="0"/>
              <a:t>Absolute</a:t>
            </a:r>
            <a:r>
              <a:rPr lang="en-US" dirty="0" smtClean="0"/>
              <a:t>:  cell reference does not change as the formula is copied ($)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05200"/>
            <a:ext cx="7972425" cy="2428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2200" y="4953000"/>
            <a:ext cx="5791200" cy="914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6096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Relative Addresses</a:t>
            </a:r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 rot="5400000">
            <a:off x="5105400" y="3124200"/>
            <a:ext cx="304800" cy="5791199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05600" y="3657600"/>
            <a:ext cx="1066800" cy="1219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7772400" y="3657600"/>
            <a:ext cx="304800" cy="12192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5400000">
            <a:off x="7600266" y="3982135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Absolute Addresses</a:t>
            </a:r>
            <a:endParaRPr lang="en-US" dirty="0"/>
          </a:p>
        </p:txBody>
      </p:sp>
      <p:sp>
        <p:nvSpPr>
          <p:cNvPr id="14" name="Action Button: Home 1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232429"/>
          </a:xfrm>
        </p:spPr>
        <p:txBody>
          <a:bodyPr/>
          <a:lstStyle/>
          <a:p>
            <a:r>
              <a:rPr lang="en-US" dirty="0" smtClean="0"/>
              <a:t>Central Processing Unit</a:t>
            </a:r>
          </a:p>
          <a:p>
            <a:r>
              <a:rPr lang="en-US" dirty="0" smtClean="0"/>
              <a:t>“Brain” of the computer</a:t>
            </a:r>
          </a:p>
          <a:p>
            <a:r>
              <a:rPr lang="en-US" dirty="0" smtClean="0"/>
              <a:t>Where all the processing of a computer takes place</a:t>
            </a:r>
            <a:endParaRPr lang="en-US" dirty="0" smtClean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LAN vs. WAN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232429"/>
          </a:xfrm>
        </p:spPr>
        <p:txBody>
          <a:bodyPr/>
          <a:lstStyle/>
          <a:p>
            <a:pPr marL="68580" indent="0">
              <a:buNone/>
            </a:pPr>
            <a:r>
              <a:rPr lang="en-US" b="1" dirty="0" smtClean="0"/>
              <a:t>LAN (Local Area Network)</a:t>
            </a:r>
          </a:p>
          <a:p>
            <a:r>
              <a:rPr lang="en-US" dirty="0" smtClean="0"/>
              <a:t>Computers and devices connected within a confined space</a:t>
            </a:r>
          </a:p>
          <a:p>
            <a:pPr lvl="1"/>
            <a:r>
              <a:rPr lang="en-US" dirty="0" smtClean="0"/>
              <a:t>Examples:  SJMS, Office Building</a:t>
            </a:r>
          </a:p>
          <a:p>
            <a:pPr marL="68580" indent="0">
              <a:buNone/>
            </a:pPr>
            <a:r>
              <a:rPr lang="en-US" b="1" dirty="0" smtClean="0"/>
              <a:t>WAN (Wide Area Network)</a:t>
            </a:r>
          </a:p>
          <a:p>
            <a:r>
              <a:rPr lang="en-US" dirty="0" smtClean="0"/>
              <a:t>Multiple computers connected over  a large geographical area</a:t>
            </a:r>
          </a:p>
          <a:p>
            <a:pPr lvl="1"/>
            <a:r>
              <a:rPr lang="en-US" dirty="0" smtClean="0"/>
              <a:t>Examples:  Internet, Jordan School District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9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RAM vs. 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4000"/>
            <a:ext cx="6777317" cy="4308629"/>
          </a:xfrm>
        </p:spPr>
        <p:txBody>
          <a:bodyPr/>
          <a:lstStyle/>
          <a:p>
            <a:pPr marL="68580" indent="0">
              <a:buNone/>
            </a:pPr>
            <a:r>
              <a:rPr lang="en-US" b="1" dirty="0" smtClean="0"/>
              <a:t>RAM (Random Access Memory)</a:t>
            </a:r>
          </a:p>
          <a:p>
            <a:r>
              <a:rPr lang="en-US" dirty="0" smtClean="0"/>
              <a:t>Temporary storage used when the computer is on.</a:t>
            </a:r>
          </a:p>
          <a:p>
            <a:r>
              <a:rPr lang="en-US" dirty="0" smtClean="0"/>
              <a:t>Information is lost when the computer is turned off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b="1" dirty="0" smtClean="0"/>
              <a:t>ROM (Read Only Memory)</a:t>
            </a:r>
          </a:p>
          <a:p>
            <a:r>
              <a:rPr lang="en-US" dirty="0" smtClean="0"/>
              <a:t>Used in the boot process that stores permanent instructions for the computer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Operating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Software that produces communication between the user, the application software and the hardware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Windows 7</a:t>
            </a:r>
          </a:p>
          <a:p>
            <a:pPr lvl="2"/>
            <a:r>
              <a:rPr lang="en-US" dirty="0" smtClean="0"/>
              <a:t>Windows Vista</a:t>
            </a:r>
          </a:p>
          <a:p>
            <a:pPr lvl="2"/>
            <a:r>
              <a:rPr lang="en-US" dirty="0" smtClean="0"/>
              <a:t>Windows XP</a:t>
            </a:r>
          </a:p>
          <a:p>
            <a:pPr lvl="2"/>
            <a:r>
              <a:rPr lang="en-US" dirty="0" smtClean="0"/>
              <a:t>Windows 98</a:t>
            </a:r>
          </a:p>
          <a:p>
            <a:pPr lvl="2"/>
            <a:r>
              <a:rPr lang="en-US" dirty="0" smtClean="0"/>
              <a:t>Windows 95 </a:t>
            </a:r>
            <a:endParaRPr lang="en-US" dirty="0"/>
          </a:p>
        </p:txBody>
      </p:sp>
      <p:pic>
        <p:nvPicPr>
          <p:cNvPr id="5124" name="Picture 4" descr="http://t2.gstatic.com/images?q=tbn:ANd9GcT0gR-vNgZXdAltLDk9FfYsadjB1SRikQbxjmv1B4omSl4M42YubA:cdn2.vox-cdn.com/entry_photo_images/5038281/Windows_8_large_verge_medium_landsca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48175"/>
            <a:ext cx="3314700" cy="18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0.gstatic.com/images?q=tbn:ANd9GcRAXTvoswZ-qHORoE_LrFR2sqQsiD4T3Hh5Nn6whdYwTvvKdwEw:technewspedia.com/wp-content/uploads/2012/05/windows9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0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or more computers/devices connected together to communicate or share information</a:t>
            </a:r>
            <a:endParaRPr lang="en-US" dirty="0"/>
          </a:p>
        </p:txBody>
      </p:sp>
      <p:pic>
        <p:nvPicPr>
          <p:cNvPr id="14338" name="Picture 2" descr="http://t3.gstatic.com/images?q=tbn:ANd9GcTxgpqZ5latkNhZoPUYZinOnY30iTlj6hORLe5ugBp58gVf6QY6DA:meganet.net/wp-content/uploads/2012/05/network_moni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3429000" cy="257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Input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1"/>
            <a:ext cx="6777317" cy="1295400"/>
          </a:xfrm>
        </p:spPr>
        <p:txBody>
          <a:bodyPr>
            <a:normAutofit/>
          </a:bodyPr>
          <a:lstStyle/>
          <a:p>
            <a:r>
              <a:rPr lang="en-US" dirty="0"/>
              <a:t>Units that gather information and transform that information into a series of electronic signals for the computer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52456" y="25146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Output Devices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1283" y="3733800"/>
            <a:ext cx="6777317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Devices that display, print, or transmit the results of processing from the computer’s memory.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1143000"/>
          </a:xfrm>
        </p:spPr>
        <p:txBody>
          <a:bodyPr/>
          <a:lstStyle/>
          <a:p>
            <a:r>
              <a:rPr lang="en-US" dirty="0" err="1" smtClean="0"/>
              <a:t>Input/Output</a:t>
            </a:r>
            <a:r>
              <a:rPr lang="en-US" dirty="0" smtClean="0"/>
              <a:t> Devices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Input Devices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Keyboard</a:t>
            </a:r>
          </a:p>
          <a:p>
            <a:r>
              <a:rPr lang="en-US" dirty="0" smtClean="0"/>
              <a:t>Mouse </a:t>
            </a:r>
          </a:p>
          <a:p>
            <a:r>
              <a:rPr lang="en-US" dirty="0" smtClean="0"/>
              <a:t>Scanner</a:t>
            </a:r>
          </a:p>
          <a:p>
            <a:r>
              <a:rPr lang="en-US" dirty="0" smtClean="0"/>
              <a:t>Microphone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Output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Monitor</a:t>
            </a:r>
          </a:p>
          <a:p>
            <a:r>
              <a:rPr lang="en-US" dirty="0" smtClean="0"/>
              <a:t>Printer</a:t>
            </a:r>
          </a:p>
          <a:p>
            <a:r>
              <a:rPr lang="en-US" dirty="0" smtClean="0"/>
              <a:t>Speakers</a:t>
            </a:r>
          </a:p>
          <a:p>
            <a:r>
              <a:rPr lang="en-US" dirty="0" smtClean="0"/>
              <a:t>Projector</a:t>
            </a:r>
          </a:p>
          <a:p>
            <a:endParaRPr lang="en-US" dirty="0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5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Peripheral Devices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990599"/>
          </a:xfrm>
        </p:spPr>
        <p:txBody>
          <a:bodyPr/>
          <a:lstStyle/>
          <a:p>
            <a:r>
              <a:rPr lang="en-US" dirty="0" smtClean="0"/>
              <a:t>Devices used to expand the computers input, output, and/or storage capabilities.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52456" y="25146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Examples of </a:t>
            </a:r>
          </a:p>
          <a:p>
            <a:r>
              <a:rPr lang="en-US" dirty="0" smtClean="0"/>
              <a:t>Peripheral Devices</a:t>
            </a:r>
            <a:endParaRPr lang="en-US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1071283" y="3657601"/>
            <a:ext cx="6777317" cy="2666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Webcam</a:t>
            </a:r>
          </a:p>
          <a:p>
            <a:r>
              <a:rPr lang="en-US" dirty="0" smtClean="0"/>
              <a:t>External Hard Drive</a:t>
            </a:r>
          </a:p>
          <a:p>
            <a:r>
              <a:rPr lang="en-US" dirty="0" smtClean="0"/>
              <a:t>Microphone</a:t>
            </a:r>
          </a:p>
          <a:p>
            <a:r>
              <a:rPr lang="en-US" dirty="0" smtClean="0"/>
              <a:t>Scanner</a:t>
            </a:r>
          </a:p>
          <a:p>
            <a:r>
              <a:rPr lang="en-US" dirty="0" smtClean="0"/>
              <a:t>Modem</a:t>
            </a:r>
          </a:p>
          <a:p>
            <a:r>
              <a:rPr lang="en-US" dirty="0" smtClean="0"/>
              <a:t>Digital Camera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Storage Devices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156229"/>
          </a:xfrm>
        </p:spPr>
        <p:txBody>
          <a:bodyPr/>
          <a:lstStyle/>
          <a:p>
            <a:r>
              <a:rPr lang="en-US" dirty="0" smtClean="0"/>
              <a:t>A device used to store data when the computer is turned off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CD/DVD</a:t>
            </a:r>
          </a:p>
          <a:p>
            <a:pPr lvl="2"/>
            <a:r>
              <a:rPr lang="en-US" dirty="0" smtClean="0"/>
              <a:t>Hard Disk</a:t>
            </a:r>
          </a:p>
          <a:p>
            <a:pPr lvl="2"/>
            <a:r>
              <a:rPr lang="en-US" dirty="0" smtClean="0"/>
              <a:t>Flash Drive</a:t>
            </a:r>
          </a:p>
          <a:p>
            <a:pPr lvl="2"/>
            <a:r>
              <a:rPr lang="en-US" dirty="0" smtClean="0"/>
              <a:t>External Hard Drive</a:t>
            </a:r>
          </a:p>
          <a:p>
            <a:pPr lvl="2"/>
            <a:r>
              <a:rPr lang="en-US" dirty="0" smtClean="0"/>
              <a:t>Cloud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Save vs. Save As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Save 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Save in the same location</a:t>
            </a:r>
          </a:p>
          <a:p>
            <a:r>
              <a:rPr lang="en-US" dirty="0" smtClean="0"/>
              <a:t>Save with the same document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Save As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Can choose what location to save as</a:t>
            </a:r>
          </a:p>
          <a:p>
            <a:r>
              <a:rPr lang="en-US" dirty="0" smtClean="0"/>
              <a:t>Can choose what to save the document name as</a:t>
            </a:r>
            <a:endParaRPr lang="en-US" dirty="0"/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0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Legend/Key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90252"/>
            <a:ext cx="6777317" cy="1029148"/>
          </a:xfrm>
        </p:spPr>
        <p:txBody>
          <a:bodyPr/>
          <a:lstStyle/>
          <a:p>
            <a:r>
              <a:rPr lang="en-US" dirty="0" smtClean="0"/>
              <a:t>Key for interpreting the chart’s colors, patterns, etc.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00049109"/>
              </p:ext>
            </p:extLst>
          </p:nvPr>
        </p:nvGraphicFramePr>
        <p:xfrm>
          <a:off x="2057400" y="2819400"/>
          <a:ext cx="5257800" cy="330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6991350" y="3352800"/>
            <a:ext cx="4953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67600" y="30874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Legend</a:t>
            </a:r>
          </a:p>
          <a:p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Size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944537"/>
              </p:ext>
            </p:extLst>
          </p:nvPr>
        </p:nvGraphicFramePr>
        <p:xfrm>
          <a:off x="1042988" y="2324100"/>
          <a:ext cx="677703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519"/>
                <a:gridCol w="33885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or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Kilobyte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1,000</a:t>
                      </a:r>
                      <a:r>
                        <a:rPr lang="en-US" baseline="0" dirty="0" smtClean="0"/>
                        <a:t> bytes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Megabyte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million</a:t>
                      </a:r>
                      <a:r>
                        <a:rPr lang="en-US" baseline="0" dirty="0" smtClean="0"/>
                        <a:t> bytes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Gigabyte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billion bytes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Terabyte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trillion bytes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Application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4000"/>
            <a:ext cx="6777317" cy="4308629"/>
          </a:xfrm>
        </p:spPr>
        <p:txBody>
          <a:bodyPr/>
          <a:lstStyle/>
          <a:p>
            <a:r>
              <a:rPr lang="en-US" dirty="0" smtClean="0"/>
              <a:t>Software designed to help you carry out a specific task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PowerPoint</a:t>
            </a:r>
          </a:p>
          <a:p>
            <a:pPr lvl="1"/>
            <a:r>
              <a:rPr lang="en-US" dirty="0" smtClean="0"/>
              <a:t>Word</a:t>
            </a:r>
          </a:p>
          <a:p>
            <a:pPr lvl="1"/>
            <a:r>
              <a:rPr lang="en-US" dirty="0" smtClean="0"/>
              <a:t>Excel</a:t>
            </a:r>
          </a:p>
          <a:p>
            <a:pPr lvl="1"/>
            <a:r>
              <a:rPr lang="en-US" dirty="0" smtClean="0"/>
              <a:t>Publisher</a:t>
            </a:r>
            <a:endParaRPr lang="en-US" dirty="0"/>
          </a:p>
        </p:txBody>
      </p:sp>
      <p:pic>
        <p:nvPicPr>
          <p:cNvPr id="15362" name="Picture 2" descr="http://t1.gstatic.com/images?q=tbn:ANd9GcRZE8aSfSebkQJLf7Qs4RKSDvcpQ5bkV7_kbio7aLF8h_ZQCKPVzg:www.clickindia.com/news/wp-content/uploads/2010/05/microsoft-office-2010-beta-leaks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335279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"/>
            <a:ext cx="7024744" cy="1143000"/>
          </a:xfrm>
        </p:spPr>
        <p:txBody>
          <a:bodyPr/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838200" y="1371600"/>
            <a:ext cx="7391400" cy="3810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CTRL + ALT + DELETE</a:t>
            </a:r>
            <a:endParaRPr lang="en-US" dirty="0" smtClean="0"/>
          </a:p>
          <a:p>
            <a:r>
              <a:rPr lang="en-US" dirty="0" smtClean="0"/>
              <a:t>Restart</a:t>
            </a:r>
          </a:p>
          <a:p>
            <a:r>
              <a:rPr lang="en-US" dirty="0" smtClean="0"/>
              <a:t>Too many large tasks running at a time slows down a computer</a:t>
            </a:r>
          </a:p>
          <a:p>
            <a:endParaRPr lang="en-US" dirty="0"/>
          </a:p>
          <a:p>
            <a:r>
              <a:rPr lang="en-US" b="1" dirty="0" smtClean="0"/>
              <a:t>Multi-tasking – </a:t>
            </a:r>
            <a:r>
              <a:rPr lang="en-US" dirty="0"/>
              <a:t>Making sure that the instructions and data from one area of memory don’t interfere with memory allocated for other programs.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7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Computers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"/>
            <a:ext cx="7024744" cy="1143000"/>
          </a:xfrm>
        </p:spPr>
        <p:txBody>
          <a:bodyPr/>
          <a:lstStyle/>
          <a:p>
            <a:r>
              <a:rPr lang="en-US" dirty="0" smtClean="0"/>
              <a:t>Microcomputer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3200400" cy="3657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personal computer; designed to meet the needs of an individual.</a:t>
            </a:r>
          </a:p>
          <a:p>
            <a:r>
              <a:rPr lang="en-US" dirty="0" smtClean="0"/>
              <a:t>Provides access to a wide variety of computing applications, such as word process, photo editing, e-mail, and internet.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98323" y="4572000"/>
            <a:ext cx="3581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IBM Personal Computer</a:t>
            </a:r>
          </a:p>
          <a:p>
            <a:pPr algn="ctr"/>
            <a:r>
              <a:rPr lang="en-US" dirty="0" smtClean="0"/>
              <a:t>(1983)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23" y="1414670"/>
            <a:ext cx="3937000" cy="30811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5334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Tidbit:  </a:t>
            </a:r>
            <a:r>
              <a:rPr lang="en-US" i="1" dirty="0" smtClean="0">
                <a:effectLst/>
              </a:rPr>
              <a:t>In common usage, "microcomputer" has been largely replaced by the term </a:t>
            </a:r>
            <a:r>
              <a:rPr lang="en-US" b="1" dirty="0" smtClean="0">
                <a:solidFill>
                  <a:srgbClr val="7030A0"/>
                </a:solidFill>
                <a:effectLst/>
              </a:rPr>
              <a:t>personal computer</a:t>
            </a:r>
            <a:r>
              <a:rPr lang="en-US" i="1" dirty="0" smtClean="0">
                <a:effectLst/>
              </a:rPr>
              <a:t> or </a:t>
            </a:r>
            <a:r>
              <a:rPr lang="en-US" b="1" dirty="0" smtClean="0">
                <a:solidFill>
                  <a:srgbClr val="7030A0"/>
                </a:solidFill>
                <a:effectLst/>
              </a:rPr>
              <a:t>PC</a:t>
            </a:r>
            <a:r>
              <a:rPr lang="en-US" i="1" dirty="0" smtClean="0">
                <a:effectLst/>
              </a:rPr>
              <a:t>, which meant to be used by one person at a time. IBM first promoted the term "personal computer" to differentiate themselves from other microcomputers.</a:t>
            </a:r>
            <a:endParaRPr lang="en-US" i="1" dirty="0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2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Desktop Microcomputer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32004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microcomputer that fits on a  desk and runs on power from an electrical wall outlet.</a:t>
            </a:r>
          </a:p>
          <a:p>
            <a:r>
              <a:rPr lang="en-US" dirty="0" smtClean="0"/>
              <a:t>The CPU can be housed in either a vertical or a horizontal system unit.</a:t>
            </a:r>
          </a:p>
          <a:p>
            <a:r>
              <a:rPr lang="en-US" dirty="0" smtClean="0"/>
              <a:t>Separate components (keyboard, mouse, etc.) are each plugged into the computer.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971800"/>
            <a:ext cx="4229689" cy="307181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315200" y="2294930"/>
            <a:ext cx="0" cy="829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00800" y="143887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CPU is located inside the system unit.</a:t>
            </a:r>
            <a:endParaRPr lang="en-US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971800"/>
            <a:ext cx="3162300" cy="3162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543800" cy="2438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portable, compact computer that can run on an electrical wall outlet or a batter unit.</a:t>
            </a:r>
          </a:p>
          <a:p>
            <a:r>
              <a:rPr lang="en-US" dirty="0" smtClean="0"/>
              <a:t>All components (keyboard, mouse, etc.) are in one compact unit.</a:t>
            </a:r>
          </a:p>
          <a:p>
            <a:r>
              <a:rPr lang="en-US" dirty="0" smtClean="0"/>
              <a:t>Usually more expensive than a comparable desktop.</a:t>
            </a:r>
          </a:p>
          <a:p>
            <a:r>
              <a:rPr lang="en-US" dirty="0" smtClean="0"/>
              <a:t>Sometimes called a “Notebook”.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524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Laptop {Notebook} Computer</a:t>
            </a:r>
            <a:endParaRPr lang="en-US" dirty="0"/>
          </a:p>
        </p:txBody>
      </p:sp>
      <p:pic>
        <p:nvPicPr>
          <p:cNvPr id="1026" name="Picture 2" descr="http://www.sjsu.edu/at/pics/mediaservices/Dell%20E6520%20Lap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95700"/>
            <a:ext cx="308038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60960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PC (Windows) Laptop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57912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Mac (Apple) Laptop</a:t>
            </a:r>
            <a:endParaRPr lang="en-US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28600"/>
            <a:ext cx="7024744" cy="1143000"/>
          </a:xfrm>
        </p:spPr>
        <p:txBody>
          <a:bodyPr/>
          <a:lstStyle/>
          <a:p>
            <a:pPr algn="l"/>
            <a:r>
              <a:rPr lang="en-US" sz="4600" dirty="0" smtClean="0"/>
              <a:t>Workstation</a:t>
            </a:r>
            <a:endParaRPr lang="en-US" sz="460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1043493" y="1520223"/>
            <a:ext cx="4290507" cy="4042377"/>
          </a:xfrm>
        </p:spPr>
        <p:txBody>
          <a:bodyPr>
            <a:normAutofit/>
          </a:bodyPr>
          <a:lstStyle/>
          <a:p>
            <a:r>
              <a:rPr lang="en-US" sz="2200" dirty="0"/>
              <a:t>Powerful desktop computer designed for specialized tasks.</a:t>
            </a:r>
          </a:p>
          <a:p>
            <a:r>
              <a:rPr lang="en-US" sz="2200" dirty="0"/>
              <a:t>Can tackle tasks that require a lot of processing speed.</a:t>
            </a:r>
          </a:p>
          <a:p>
            <a:r>
              <a:rPr lang="en-US" sz="2200" dirty="0"/>
              <a:t>Can also be an ordinary personal computer attached to a LAN (local area network)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76400"/>
            <a:ext cx="2819675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48487" y="4876800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Sun SPARCstation</a:t>
            </a:r>
          </a:p>
          <a:p>
            <a:r>
              <a:rPr lang="en-US" i="1" dirty="0" smtClean="0"/>
              <a:t>(early 1990s)</a:t>
            </a:r>
            <a:endParaRPr lang="en-US" i="1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"/>
            <a:ext cx="7024744" cy="1143000"/>
          </a:xfrm>
        </p:spPr>
        <p:txBody>
          <a:bodyPr/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4191000" cy="278754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838200" y="4419600"/>
            <a:ext cx="7391400" cy="2057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Purpose is to “serve”</a:t>
            </a:r>
          </a:p>
          <a:p>
            <a:r>
              <a:rPr lang="en-US" dirty="0" smtClean="0"/>
              <a:t>A computer that has the purpose of supplying its users with data; usually through the use of a LAN (local area network)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25" y="1132181"/>
            <a:ext cx="2847975" cy="3516019"/>
          </a:xfrm>
          <a:prstGeom prst="rect">
            <a:avLst/>
          </a:prstGeom>
        </p:spPr>
      </p:pic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3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2122</TotalTime>
  <Words>2751</Words>
  <Application>Microsoft Office PowerPoint</Application>
  <PresentationFormat>On-screen Show (4:3)</PresentationFormat>
  <Paragraphs>586</Paragraphs>
  <Slides>103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4" baseType="lpstr">
      <vt:lpstr>Austin</vt:lpstr>
      <vt:lpstr>Computer Technology</vt:lpstr>
      <vt:lpstr>Excel/Spreadsheet</vt:lpstr>
      <vt:lpstr>Excel/Spreadsheets</vt:lpstr>
      <vt:lpstr>Excel Charts</vt:lpstr>
      <vt:lpstr>Filtering/Sorting</vt:lpstr>
      <vt:lpstr>Formulas/Functions</vt:lpstr>
      <vt:lpstr>Formula/Functions</vt:lpstr>
      <vt:lpstr>Relative/Absolute Addresses</vt:lpstr>
      <vt:lpstr>Legend/Key</vt:lpstr>
      <vt:lpstr>Selection</vt:lpstr>
      <vt:lpstr>Database/Access </vt:lpstr>
      <vt:lpstr>Access Window</vt:lpstr>
      <vt:lpstr>Quick Access Toolbar</vt:lpstr>
      <vt:lpstr>Navigation Pane</vt:lpstr>
      <vt:lpstr>Ribbons</vt:lpstr>
      <vt:lpstr>Document Tab Bar</vt:lpstr>
      <vt:lpstr>Record Navigation Bar</vt:lpstr>
      <vt:lpstr>Record Search Box</vt:lpstr>
      <vt:lpstr>Basic Terminology</vt:lpstr>
      <vt:lpstr>Basic Terminology</vt:lpstr>
      <vt:lpstr>Basic Terminology</vt:lpstr>
      <vt:lpstr>Basic Terminology</vt:lpstr>
      <vt:lpstr>Internet</vt:lpstr>
      <vt:lpstr>Internet</vt:lpstr>
      <vt:lpstr>URL/Domains</vt:lpstr>
      <vt:lpstr>Hypertext Links</vt:lpstr>
      <vt:lpstr>Web Browsers</vt:lpstr>
      <vt:lpstr>Home Page</vt:lpstr>
      <vt:lpstr>Web Conferencing</vt:lpstr>
      <vt:lpstr>Favorites/Bookmarks</vt:lpstr>
      <vt:lpstr>Online Tools</vt:lpstr>
      <vt:lpstr>Boolean Operators</vt:lpstr>
      <vt:lpstr>Acceptable Use Policy (AUP)</vt:lpstr>
      <vt:lpstr>Copyright</vt:lpstr>
      <vt:lpstr>PowerPoint Presentation</vt:lpstr>
      <vt:lpstr>Plagiarism</vt:lpstr>
      <vt:lpstr>Electronic Communication</vt:lpstr>
      <vt:lpstr>Email Basic Terminology </vt:lpstr>
      <vt:lpstr>Reply vs. Reply All</vt:lpstr>
      <vt:lpstr>Spam</vt:lpstr>
      <vt:lpstr>Netiquette</vt:lpstr>
      <vt:lpstr>PowerPoint</vt:lpstr>
      <vt:lpstr>Layouts</vt:lpstr>
      <vt:lpstr>Normal View</vt:lpstr>
      <vt:lpstr>Slide Sorter</vt:lpstr>
      <vt:lpstr>Slide Show View</vt:lpstr>
      <vt:lpstr>Transitions</vt:lpstr>
      <vt:lpstr>Speaker Notes</vt:lpstr>
      <vt:lpstr>Printing PowerPoints</vt:lpstr>
      <vt:lpstr>Full Slide Printing</vt:lpstr>
      <vt:lpstr>Handouts Printout</vt:lpstr>
      <vt:lpstr>Word</vt:lpstr>
      <vt:lpstr>Spelling/Grammar Errors</vt:lpstr>
      <vt:lpstr>Clipboard</vt:lpstr>
      <vt:lpstr>Line Spacing</vt:lpstr>
      <vt:lpstr>Alignment</vt:lpstr>
      <vt:lpstr>Formatting</vt:lpstr>
      <vt:lpstr>Word Wrap</vt:lpstr>
      <vt:lpstr>Header/Footer</vt:lpstr>
      <vt:lpstr>Template</vt:lpstr>
      <vt:lpstr>Thesaurus </vt:lpstr>
      <vt:lpstr>Indents</vt:lpstr>
      <vt:lpstr>Lists </vt:lpstr>
      <vt:lpstr>Non-Printing Characters </vt:lpstr>
      <vt:lpstr>Letters</vt:lpstr>
      <vt:lpstr>Letter Format</vt:lpstr>
      <vt:lpstr>Block Letter Example</vt:lpstr>
      <vt:lpstr>Parts of a Letter</vt:lpstr>
      <vt:lpstr>Return Address</vt:lpstr>
      <vt:lpstr>Date</vt:lpstr>
      <vt:lpstr>Letter Address</vt:lpstr>
      <vt:lpstr>Salutation</vt:lpstr>
      <vt:lpstr>Body</vt:lpstr>
      <vt:lpstr>Complimentary Close</vt:lpstr>
      <vt:lpstr>Writer’s Block</vt:lpstr>
      <vt:lpstr>Typist Initials</vt:lpstr>
      <vt:lpstr>Attachment/Enclosure</vt:lpstr>
      <vt:lpstr>Mixed Punctuation</vt:lpstr>
      <vt:lpstr>Basics</vt:lpstr>
      <vt:lpstr>CPU</vt:lpstr>
      <vt:lpstr>LAN vs. WAN</vt:lpstr>
      <vt:lpstr>RAM vs. ROM</vt:lpstr>
      <vt:lpstr>Operating System</vt:lpstr>
      <vt:lpstr>Network</vt:lpstr>
      <vt:lpstr>Input Devices</vt:lpstr>
      <vt:lpstr>Input/Output Devices</vt:lpstr>
      <vt:lpstr>Peripheral Devices</vt:lpstr>
      <vt:lpstr>Storage Devices</vt:lpstr>
      <vt:lpstr>Save vs. Save As</vt:lpstr>
      <vt:lpstr>Memory Size</vt:lpstr>
      <vt:lpstr>Application Software</vt:lpstr>
      <vt:lpstr>Troubleshooting</vt:lpstr>
      <vt:lpstr>Types of Computers</vt:lpstr>
      <vt:lpstr>Microcomputer</vt:lpstr>
      <vt:lpstr>Desktop Microcomputer</vt:lpstr>
      <vt:lpstr>Laptop {Notebook} Computer</vt:lpstr>
      <vt:lpstr>Workstation</vt:lpstr>
      <vt:lpstr>Server</vt:lpstr>
      <vt:lpstr>Viruses</vt:lpstr>
      <vt:lpstr>Computer Virus</vt:lpstr>
      <vt:lpstr>Computer Virus</vt:lpstr>
      <vt:lpstr>Spreading Viruses</vt:lpstr>
      <vt:lpstr>Protecting Yourself</vt:lpstr>
    </vt:vector>
  </TitlesOfParts>
  <Company>JSD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Technology</dc:title>
  <dc:creator>Ashley Higgs</dc:creator>
  <cp:lastModifiedBy>Megan Rees</cp:lastModifiedBy>
  <cp:revision>69</cp:revision>
  <cp:lastPrinted>2014-05-07T14:13:18Z</cp:lastPrinted>
  <dcterms:created xsi:type="dcterms:W3CDTF">2014-05-02T13:49:51Z</dcterms:created>
  <dcterms:modified xsi:type="dcterms:W3CDTF">2014-05-22T16:55:17Z</dcterms:modified>
</cp:coreProperties>
</file>